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385" r:id="rId2"/>
    <p:sldId id="329" r:id="rId3"/>
    <p:sldId id="276" r:id="rId4"/>
    <p:sldId id="295" r:id="rId5"/>
    <p:sldId id="311" r:id="rId6"/>
    <p:sldId id="280" r:id="rId7"/>
    <p:sldId id="308" r:id="rId8"/>
    <p:sldId id="302" r:id="rId9"/>
    <p:sldId id="290" r:id="rId10"/>
    <p:sldId id="291" r:id="rId11"/>
    <p:sldId id="303" r:id="rId12"/>
    <p:sldId id="332" r:id="rId13"/>
    <p:sldId id="392" r:id="rId14"/>
    <p:sldId id="327" r:id="rId15"/>
    <p:sldId id="293" r:id="rId16"/>
    <p:sldId id="296" r:id="rId17"/>
    <p:sldId id="313" r:id="rId18"/>
    <p:sldId id="294" r:id="rId19"/>
    <p:sldId id="309" r:id="rId20"/>
    <p:sldId id="304" r:id="rId21"/>
    <p:sldId id="305" r:id="rId22"/>
    <p:sldId id="306" r:id="rId23"/>
    <p:sldId id="307" r:id="rId24"/>
    <p:sldId id="393" r:id="rId25"/>
    <p:sldId id="394" r:id="rId26"/>
    <p:sldId id="333" r:id="rId27"/>
    <p:sldId id="337" r:id="rId28"/>
    <p:sldId id="338" r:id="rId29"/>
    <p:sldId id="339" r:id="rId30"/>
    <p:sldId id="340" r:id="rId31"/>
    <p:sldId id="342" r:id="rId32"/>
    <p:sldId id="343" r:id="rId33"/>
    <p:sldId id="344" r:id="rId34"/>
    <p:sldId id="345" r:id="rId35"/>
    <p:sldId id="395" r:id="rId36"/>
    <p:sldId id="396" r:id="rId37"/>
    <p:sldId id="341" r:id="rId38"/>
    <p:sldId id="334" r:id="rId39"/>
    <p:sldId id="348" r:id="rId40"/>
    <p:sldId id="349" r:id="rId41"/>
    <p:sldId id="350" r:id="rId42"/>
    <p:sldId id="351" r:id="rId43"/>
    <p:sldId id="352" r:id="rId44"/>
    <p:sldId id="353" r:id="rId45"/>
    <p:sldId id="354" r:id="rId46"/>
    <p:sldId id="355" r:id="rId47"/>
    <p:sldId id="397" r:id="rId48"/>
    <p:sldId id="398" r:id="rId49"/>
    <p:sldId id="358" r:id="rId50"/>
    <p:sldId id="325" r:id="rId51"/>
    <p:sldId id="321" r:id="rId52"/>
    <p:sldId id="320" r:id="rId53"/>
    <p:sldId id="322" r:id="rId54"/>
    <p:sldId id="323" r:id="rId55"/>
    <p:sldId id="324" r:id="rId56"/>
    <p:sldId id="386" r:id="rId57"/>
    <p:sldId id="387" r:id="rId58"/>
    <p:sldId id="388" r:id="rId59"/>
    <p:sldId id="389" r:id="rId60"/>
    <p:sldId id="390" r:id="rId61"/>
    <p:sldId id="391" r:id="rId62"/>
    <p:sldId id="318" r:id="rId63"/>
    <p:sldId id="319" r:id="rId64"/>
    <p:sldId id="301" r:id="rId65"/>
    <p:sldId id="384" r:id="rId66"/>
    <p:sldId id="328" r:id="rId67"/>
    <p:sldId id="292" r:id="rId68"/>
    <p:sldId id="399"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Monsonego" initials="MM" lastIdx="1" clrIdx="0">
    <p:extLst>
      <p:ext uri="{19B8F6BF-5375-455C-9EA6-DF929625EA0E}">
        <p15:presenceInfo xmlns:p15="http://schemas.microsoft.com/office/powerpoint/2012/main" userId="S::monsonego1@mail.tau.ac.il::8738911f-0b37-4dcf-acfc-6150258fbfe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86" autoAdjust="0"/>
    <p:restoredTop sz="82482" autoAdjust="0"/>
  </p:normalViewPr>
  <p:slideViewPr>
    <p:cSldViewPr snapToGrid="0">
      <p:cViewPr varScale="1">
        <p:scale>
          <a:sx n="81" d="100"/>
          <a:sy n="81" d="100"/>
        </p:scale>
        <p:origin x="102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E52F3-4FDD-4B87-B4D9-0D57D478A2E8}" type="datetimeFigureOut">
              <a:rPr lang="en-US" smtClean="0"/>
              <a:t>8/4/2024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D18F5D-31B4-4158-9AB4-6B7EA51DBD29}" type="slidenum">
              <a:rPr lang="en-US" smtClean="0"/>
              <a:t>‹#›</a:t>
            </a:fld>
            <a:endParaRPr lang="en-US"/>
          </a:p>
        </p:txBody>
      </p:sp>
    </p:spTree>
    <p:extLst>
      <p:ext uri="{BB962C8B-B14F-4D97-AF65-F5344CB8AC3E}">
        <p14:creationId xmlns:p14="http://schemas.microsoft.com/office/powerpoint/2010/main" val="1624704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60CA8A-A3D7-4EBB-81EB-6C8391287B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03152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22</a:t>
            </a:fld>
            <a:endParaRPr lang="en-US"/>
          </a:p>
        </p:txBody>
      </p:sp>
    </p:spTree>
    <p:extLst>
      <p:ext uri="{BB962C8B-B14F-4D97-AF65-F5344CB8AC3E}">
        <p14:creationId xmlns:p14="http://schemas.microsoft.com/office/powerpoint/2010/main" val="3871169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23</a:t>
            </a:fld>
            <a:endParaRPr lang="en-US"/>
          </a:p>
        </p:txBody>
      </p:sp>
    </p:spTree>
    <p:extLst>
      <p:ext uri="{BB962C8B-B14F-4D97-AF65-F5344CB8AC3E}">
        <p14:creationId xmlns:p14="http://schemas.microsoft.com/office/powerpoint/2010/main" val="27573518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24</a:t>
            </a:fld>
            <a:endParaRPr lang="en-US"/>
          </a:p>
        </p:txBody>
      </p:sp>
    </p:spTree>
    <p:extLst>
      <p:ext uri="{BB962C8B-B14F-4D97-AF65-F5344CB8AC3E}">
        <p14:creationId xmlns:p14="http://schemas.microsoft.com/office/powerpoint/2010/main" val="27574233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25</a:t>
            </a:fld>
            <a:endParaRPr lang="en-US"/>
          </a:p>
        </p:txBody>
      </p:sp>
    </p:spTree>
    <p:extLst>
      <p:ext uri="{BB962C8B-B14F-4D97-AF65-F5344CB8AC3E}">
        <p14:creationId xmlns:p14="http://schemas.microsoft.com/office/powerpoint/2010/main" val="1682491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להוסיף ריבוע מדגיש </a:t>
            </a:r>
            <a:r>
              <a:rPr lang="he-IL" dirty="0" err="1"/>
              <a:t>לקלאסטר</a:t>
            </a:r>
            <a:r>
              <a:rPr lang="he-IL" dirty="0"/>
              <a:t> אפס</a:t>
            </a:r>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26</a:t>
            </a:fld>
            <a:endParaRPr lang="en-US"/>
          </a:p>
        </p:txBody>
      </p:sp>
    </p:spTree>
    <p:extLst>
      <p:ext uri="{BB962C8B-B14F-4D97-AF65-F5344CB8AC3E}">
        <p14:creationId xmlns:p14="http://schemas.microsoft.com/office/powerpoint/2010/main" val="19173988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33</a:t>
            </a:fld>
            <a:endParaRPr lang="en-US"/>
          </a:p>
        </p:txBody>
      </p:sp>
    </p:spTree>
    <p:extLst>
      <p:ext uri="{BB962C8B-B14F-4D97-AF65-F5344CB8AC3E}">
        <p14:creationId xmlns:p14="http://schemas.microsoft.com/office/powerpoint/2010/main" val="3201957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34</a:t>
            </a:fld>
            <a:endParaRPr lang="en-US"/>
          </a:p>
        </p:txBody>
      </p:sp>
    </p:spTree>
    <p:extLst>
      <p:ext uri="{BB962C8B-B14F-4D97-AF65-F5344CB8AC3E}">
        <p14:creationId xmlns:p14="http://schemas.microsoft.com/office/powerpoint/2010/main" val="1611868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35</a:t>
            </a:fld>
            <a:endParaRPr lang="en-US"/>
          </a:p>
        </p:txBody>
      </p:sp>
    </p:spTree>
    <p:extLst>
      <p:ext uri="{BB962C8B-B14F-4D97-AF65-F5344CB8AC3E}">
        <p14:creationId xmlns:p14="http://schemas.microsoft.com/office/powerpoint/2010/main" val="2650022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36</a:t>
            </a:fld>
            <a:endParaRPr lang="en-US"/>
          </a:p>
        </p:txBody>
      </p:sp>
    </p:spTree>
    <p:extLst>
      <p:ext uri="{BB962C8B-B14F-4D97-AF65-F5344CB8AC3E}">
        <p14:creationId xmlns:p14="http://schemas.microsoft.com/office/powerpoint/2010/main" val="14649166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להוסיף ריבוע מדגיש </a:t>
            </a:r>
            <a:r>
              <a:rPr lang="he-IL" dirty="0" err="1"/>
              <a:t>לקלאסטר</a:t>
            </a:r>
            <a:r>
              <a:rPr lang="he-IL" dirty="0"/>
              <a:t> אפס</a:t>
            </a:r>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38</a:t>
            </a:fld>
            <a:endParaRPr lang="en-US"/>
          </a:p>
        </p:txBody>
      </p:sp>
    </p:spTree>
    <p:extLst>
      <p:ext uri="{BB962C8B-B14F-4D97-AF65-F5344CB8AC3E}">
        <p14:creationId xmlns:p14="http://schemas.microsoft.com/office/powerpoint/2010/main" val="3913842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highlight>
                  <a:srgbClr val="FFFCF0"/>
                </a:highlight>
                <a:latin typeface="Cambria" panose="02040503050406030204" pitchFamily="18" charset="0"/>
              </a:rPr>
              <a:t>The resected melanoma specimen is digested into a single-cell suspension or divided into multiple tumor fragments that are individually grown in IL-2. Lymphocytes overgrow, destroy tumors within 2 to 3 weeks, and generate pure cultures of lymphocytes that can be tested for reactivity in coculture assays. Individual cultures are then rapidly expanded in the presence of excess irradiated feeder lymphocytes, OKT3, and IL-2. By approximately 5 to 6 weeks after resecting the tumor, up to 10</a:t>
            </a:r>
            <a:r>
              <a:rPr lang="en-US" b="0" i="0" baseline="30000" dirty="0">
                <a:solidFill>
                  <a:srgbClr val="333333"/>
                </a:solidFill>
                <a:effectLst/>
                <a:highlight>
                  <a:srgbClr val="FFFCF0"/>
                </a:highlight>
                <a:latin typeface="Cambria" panose="02040503050406030204" pitchFamily="18" charset="0"/>
              </a:rPr>
              <a:t>11</a:t>
            </a:r>
            <a:r>
              <a:rPr lang="en-US" b="0" i="0" dirty="0">
                <a:solidFill>
                  <a:srgbClr val="333333"/>
                </a:solidFill>
                <a:effectLst/>
                <a:highlight>
                  <a:srgbClr val="FFFCF0"/>
                </a:highlight>
                <a:latin typeface="Cambria" panose="02040503050406030204" pitchFamily="18" charset="0"/>
              </a:rPr>
              <a:t> lymphocytes can be obtained for infusion into patients. </a:t>
            </a:r>
          </a:p>
          <a:p>
            <a:r>
              <a:rPr lang="en-US" b="0" i="0" dirty="0">
                <a:solidFill>
                  <a:srgbClr val="333333"/>
                </a:solidFill>
                <a:effectLst/>
                <a:highlight>
                  <a:srgbClr val="FFFCF0"/>
                </a:highlight>
                <a:latin typeface="Cambria" panose="02040503050406030204" pitchFamily="18" charset="0"/>
              </a:rPr>
              <a:t>Lymphodepletion first for persistence.</a:t>
            </a:r>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2</a:t>
            </a:fld>
            <a:endParaRPr lang="en-US"/>
          </a:p>
        </p:txBody>
      </p:sp>
    </p:spTree>
    <p:extLst>
      <p:ext uri="{BB962C8B-B14F-4D97-AF65-F5344CB8AC3E}">
        <p14:creationId xmlns:p14="http://schemas.microsoft.com/office/powerpoint/2010/main" val="6967825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45</a:t>
            </a:fld>
            <a:endParaRPr lang="en-US"/>
          </a:p>
        </p:txBody>
      </p:sp>
    </p:spTree>
    <p:extLst>
      <p:ext uri="{BB962C8B-B14F-4D97-AF65-F5344CB8AC3E}">
        <p14:creationId xmlns:p14="http://schemas.microsoft.com/office/powerpoint/2010/main" val="851531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46</a:t>
            </a:fld>
            <a:endParaRPr lang="en-US"/>
          </a:p>
        </p:txBody>
      </p:sp>
    </p:spTree>
    <p:extLst>
      <p:ext uri="{BB962C8B-B14F-4D97-AF65-F5344CB8AC3E}">
        <p14:creationId xmlns:p14="http://schemas.microsoft.com/office/powerpoint/2010/main" val="1632299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47</a:t>
            </a:fld>
            <a:endParaRPr lang="en-US"/>
          </a:p>
        </p:txBody>
      </p:sp>
    </p:spTree>
    <p:extLst>
      <p:ext uri="{BB962C8B-B14F-4D97-AF65-F5344CB8AC3E}">
        <p14:creationId xmlns:p14="http://schemas.microsoft.com/office/powerpoint/2010/main" val="1582956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48</a:t>
            </a:fld>
            <a:endParaRPr lang="en-US"/>
          </a:p>
        </p:txBody>
      </p:sp>
    </p:spTree>
    <p:extLst>
      <p:ext uri="{BB962C8B-B14F-4D97-AF65-F5344CB8AC3E}">
        <p14:creationId xmlns:p14="http://schemas.microsoft.com/office/powerpoint/2010/main" val="35132310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51</a:t>
            </a:fld>
            <a:endParaRPr lang="en-US"/>
          </a:p>
        </p:txBody>
      </p:sp>
    </p:spTree>
    <p:extLst>
      <p:ext uri="{BB962C8B-B14F-4D97-AF65-F5344CB8AC3E}">
        <p14:creationId xmlns:p14="http://schemas.microsoft.com/office/powerpoint/2010/main" val="23165415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54</a:t>
            </a:fld>
            <a:endParaRPr lang="en-US"/>
          </a:p>
        </p:txBody>
      </p:sp>
    </p:spTree>
    <p:extLst>
      <p:ext uri="{BB962C8B-B14F-4D97-AF65-F5344CB8AC3E}">
        <p14:creationId xmlns:p14="http://schemas.microsoft.com/office/powerpoint/2010/main" val="2378511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Longer telomere = younger cell -&gt; more </a:t>
            </a:r>
            <a:r>
              <a:rPr lang="en-US" dirty="0" err="1"/>
              <a:t>persistance</a:t>
            </a:r>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56</a:t>
            </a:fld>
            <a:endParaRPr lang="en-US"/>
          </a:p>
        </p:txBody>
      </p:sp>
    </p:spTree>
    <p:extLst>
      <p:ext uri="{BB962C8B-B14F-4D97-AF65-F5344CB8AC3E}">
        <p14:creationId xmlns:p14="http://schemas.microsoft.com/office/powerpoint/2010/main" val="673150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Longer telomere = younger cell -&gt; more </a:t>
            </a:r>
            <a:r>
              <a:rPr lang="en-US" dirty="0" err="1"/>
              <a:t>persistance</a:t>
            </a:r>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57</a:t>
            </a:fld>
            <a:endParaRPr lang="en-US"/>
          </a:p>
        </p:txBody>
      </p:sp>
    </p:spTree>
    <p:extLst>
      <p:ext uri="{BB962C8B-B14F-4D97-AF65-F5344CB8AC3E}">
        <p14:creationId xmlns:p14="http://schemas.microsoft.com/office/powerpoint/2010/main" val="10747840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Longer telomere = younger cell -&gt; more </a:t>
            </a:r>
            <a:r>
              <a:rPr lang="en-US" dirty="0" err="1"/>
              <a:t>persistance</a:t>
            </a:r>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58</a:t>
            </a:fld>
            <a:endParaRPr lang="en-US"/>
          </a:p>
        </p:txBody>
      </p:sp>
    </p:spTree>
    <p:extLst>
      <p:ext uri="{BB962C8B-B14F-4D97-AF65-F5344CB8AC3E}">
        <p14:creationId xmlns:p14="http://schemas.microsoft.com/office/powerpoint/2010/main" val="3843211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60CA8A-A3D7-4EBB-81EB-6C8391287B24}" type="slidenum">
              <a:rPr lang="en-US" smtClean="0"/>
              <a:t>65</a:t>
            </a:fld>
            <a:endParaRPr lang="en-US"/>
          </a:p>
        </p:txBody>
      </p:sp>
    </p:spTree>
    <p:extLst>
      <p:ext uri="{BB962C8B-B14F-4D97-AF65-F5344CB8AC3E}">
        <p14:creationId xmlns:p14="http://schemas.microsoft.com/office/powerpoint/2010/main" val="726488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5</a:t>
            </a:fld>
            <a:endParaRPr lang="en-US"/>
          </a:p>
        </p:txBody>
      </p:sp>
    </p:spTree>
    <p:extLst>
      <p:ext uri="{BB962C8B-B14F-4D97-AF65-F5344CB8AC3E}">
        <p14:creationId xmlns:p14="http://schemas.microsoft.com/office/powerpoint/2010/main" val="1593618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7</a:t>
            </a:fld>
            <a:endParaRPr lang="en-US"/>
          </a:p>
        </p:txBody>
      </p:sp>
    </p:spTree>
    <p:extLst>
      <p:ext uri="{BB962C8B-B14F-4D97-AF65-F5344CB8AC3E}">
        <p14:creationId xmlns:p14="http://schemas.microsoft.com/office/powerpoint/2010/main" val="1608701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10</a:t>
            </a:fld>
            <a:endParaRPr lang="en-US"/>
          </a:p>
        </p:txBody>
      </p:sp>
    </p:spTree>
    <p:extLst>
      <p:ext uri="{BB962C8B-B14F-4D97-AF65-F5344CB8AC3E}">
        <p14:creationId xmlns:p14="http://schemas.microsoft.com/office/powerpoint/2010/main" val="3787820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11</a:t>
            </a:fld>
            <a:endParaRPr lang="en-US"/>
          </a:p>
        </p:txBody>
      </p:sp>
    </p:spTree>
    <p:extLst>
      <p:ext uri="{BB962C8B-B14F-4D97-AF65-F5344CB8AC3E}">
        <p14:creationId xmlns:p14="http://schemas.microsoft.com/office/powerpoint/2010/main" val="601178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12</a:t>
            </a:fld>
            <a:endParaRPr lang="en-US"/>
          </a:p>
        </p:txBody>
      </p:sp>
    </p:spTree>
    <p:extLst>
      <p:ext uri="{BB962C8B-B14F-4D97-AF65-F5344CB8AC3E}">
        <p14:creationId xmlns:p14="http://schemas.microsoft.com/office/powerpoint/2010/main" val="4205589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13</a:t>
            </a:fld>
            <a:endParaRPr lang="en-US"/>
          </a:p>
        </p:txBody>
      </p:sp>
    </p:spTree>
    <p:extLst>
      <p:ext uri="{BB962C8B-B14F-4D97-AF65-F5344CB8AC3E}">
        <p14:creationId xmlns:p14="http://schemas.microsoft.com/office/powerpoint/2010/main" val="1058892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dirty="0"/>
              <a:t>להוסיף ריבוע מדגיש </a:t>
            </a:r>
            <a:r>
              <a:rPr lang="he-IL" dirty="0" err="1"/>
              <a:t>לקלאסטר</a:t>
            </a:r>
            <a:r>
              <a:rPr lang="he-IL" dirty="0"/>
              <a:t> אפס</a:t>
            </a:r>
            <a:endParaRPr lang="en-US" dirty="0"/>
          </a:p>
        </p:txBody>
      </p:sp>
      <p:sp>
        <p:nvSpPr>
          <p:cNvPr id="4" name="Slide Number Placeholder 3"/>
          <p:cNvSpPr>
            <a:spLocks noGrp="1"/>
          </p:cNvSpPr>
          <p:nvPr>
            <p:ph type="sldNum" sz="quarter" idx="5"/>
          </p:nvPr>
        </p:nvSpPr>
        <p:spPr/>
        <p:txBody>
          <a:bodyPr/>
          <a:lstStyle/>
          <a:p>
            <a:fld id="{8FD18F5D-31B4-4158-9AB4-6B7EA51DBD29}" type="slidenum">
              <a:rPr lang="en-US" smtClean="0"/>
              <a:t>15</a:t>
            </a:fld>
            <a:endParaRPr lang="en-US"/>
          </a:p>
        </p:txBody>
      </p:sp>
    </p:spTree>
    <p:extLst>
      <p:ext uri="{BB962C8B-B14F-4D97-AF65-F5344CB8AC3E}">
        <p14:creationId xmlns:p14="http://schemas.microsoft.com/office/powerpoint/2010/main" val="341933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D815E-1DC7-C070-211D-D33DD75616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A3E3DF-BDD6-124C-9FB5-0C5AA39313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24950E-BE73-AE63-663C-B022F9099A20}"/>
              </a:ext>
            </a:extLst>
          </p:cNvPr>
          <p:cNvSpPr>
            <a:spLocks noGrp="1"/>
          </p:cNvSpPr>
          <p:nvPr>
            <p:ph type="dt" sz="half" idx="10"/>
          </p:nvPr>
        </p:nvSpPr>
        <p:spPr/>
        <p:txBody>
          <a:bodyPr/>
          <a:lstStyle/>
          <a:p>
            <a:fld id="{6B6A740C-0BE3-490B-AB67-22D0C9C0D450}" type="datetimeFigureOut">
              <a:rPr lang="en-US" smtClean="0"/>
              <a:t>8/4/2024</a:t>
            </a:fld>
            <a:endParaRPr lang="en-US"/>
          </a:p>
        </p:txBody>
      </p:sp>
      <p:sp>
        <p:nvSpPr>
          <p:cNvPr id="5" name="Footer Placeholder 4">
            <a:extLst>
              <a:ext uri="{FF2B5EF4-FFF2-40B4-BE49-F238E27FC236}">
                <a16:creationId xmlns:a16="http://schemas.microsoft.com/office/drawing/2014/main" id="{1A6A17ED-CAB9-3CEB-8F44-926BF9AD89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6DFD62-F87A-8146-0D04-1FF034660252}"/>
              </a:ext>
            </a:extLst>
          </p:cNvPr>
          <p:cNvSpPr>
            <a:spLocks noGrp="1"/>
          </p:cNvSpPr>
          <p:nvPr>
            <p:ph type="sldNum" sz="quarter" idx="12"/>
          </p:nvPr>
        </p:nvSpPr>
        <p:spPr/>
        <p:txBody>
          <a:bodyPr/>
          <a:lstStyle/>
          <a:p>
            <a:fld id="{87D98322-E2C6-4538-979A-53272C939E4F}" type="slidenum">
              <a:rPr lang="en-US" smtClean="0"/>
              <a:t>‹#›</a:t>
            </a:fld>
            <a:endParaRPr lang="en-US"/>
          </a:p>
        </p:txBody>
      </p:sp>
    </p:spTree>
    <p:extLst>
      <p:ext uri="{BB962C8B-B14F-4D97-AF65-F5344CB8AC3E}">
        <p14:creationId xmlns:p14="http://schemas.microsoft.com/office/powerpoint/2010/main" val="6296048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569F8-86C1-0974-3CB0-BB0F5CE100C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1E1D25B-6A8D-8823-E22F-2360925665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4DE93-5EC1-F8F0-175F-BEBB42D57441}"/>
              </a:ext>
            </a:extLst>
          </p:cNvPr>
          <p:cNvSpPr>
            <a:spLocks noGrp="1"/>
          </p:cNvSpPr>
          <p:nvPr>
            <p:ph type="dt" sz="half" idx="10"/>
          </p:nvPr>
        </p:nvSpPr>
        <p:spPr/>
        <p:txBody>
          <a:bodyPr/>
          <a:lstStyle/>
          <a:p>
            <a:fld id="{6B6A740C-0BE3-490B-AB67-22D0C9C0D450}" type="datetimeFigureOut">
              <a:rPr lang="en-US" smtClean="0"/>
              <a:t>8/4/2024</a:t>
            </a:fld>
            <a:endParaRPr lang="en-US"/>
          </a:p>
        </p:txBody>
      </p:sp>
      <p:sp>
        <p:nvSpPr>
          <p:cNvPr id="5" name="Footer Placeholder 4">
            <a:extLst>
              <a:ext uri="{FF2B5EF4-FFF2-40B4-BE49-F238E27FC236}">
                <a16:creationId xmlns:a16="http://schemas.microsoft.com/office/drawing/2014/main" id="{41BE6C5C-34A9-63FB-E9FC-5A836DBD57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12772-C8C0-9063-869B-C00CA55E9D60}"/>
              </a:ext>
            </a:extLst>
          </p:cNvPr>
          <p:cNvSpPr>
            <a:spLocks noGrp="1"/>
          </p:cNvSpPr>
          <p:nvPr>
            <p:ph type="sldNum" sz="quarter" idx="12"/>
          </p:nvPr>
        </p:nvSpPr>
        <p:spPr/>
        <p:txBody>
          <a:bodyPr/>
          <a:lstStyle/>
          <a:p>
            <a:fld id="{87D98322-E2C6-4538-979A-53272C939E4F}" type="slidenum">
              <a:rPr lang="en-US" smtClean="0"/>
              <a:t>‹#›</a:t>
            </a:fld>
            <a:endParaRPr lang="en-US"/>
          </a:p>
        </p:txBody>
      </p:sp>
    </p:spTree>
    <p:extLst>
      <p:ext uri="{BB962C8B-B14F-4D97-AF65-F5344CB8AC3E}">
        <p14:creationId xmlns:p14="http://schemas.microsoft.com/office/powerpoint/2010/main" val="14056303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9CB035-C6C6-5A17-B621-F6B6F35B30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DC6C7E-B274-F2ED-2601-5A3412BC74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E1A9F9-6473-8F64-DE8C-621EE7111F74}"/>
              </a:ext>
            </a:extLst>
          </p:cNvPr>
          <p:cNvSpPr>
            <a:spLocks noGrp="1"/>
          </p:cNvSpPr>
          <p:nvPr>
            <p:ph type="dt" sz="half" idx="10"/>
          </p:nvPr>
        </p:nvSpPr>
        <p:spPr/>
        <p:txBody>
          <a:bodyPr/>
          <a:lstStyle/>
          <a:p>
            <a:fld id="{6B6A740C-0BE3-490B-AB67-22D0C9C0D450}" type="datetimeFigureOut">
              <a:rPr lang="en-US" smtClean="0"/>
              <a:t>8/4/2024</a:t>
            </a:fld>
            <a:endParaRPr lang="en-US"/>
          </a:p>
        </p:txBody>
      </p:sp>
      <p:sp>
        <p:nvSpPr>
          <p:cNvPr id="5" name="Footer Placeholder 4">
            <a:extLst>
              <a:ext uri="{FF2B5EF4-FFF2-40B4-BE49-F238E27FC236}">
                <a16:creationId xmlns:a16="http://schemas.microsoft.com/office/drawing/2014/main" id="{03CCA5EA-FBD0-EB70-1515-FF0BD8F07C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9E3EF-4D5A-80F5-5064-CEA53C743CA1}"/>
              </a:ext>
            </a:extLst>
          </p:cNvPr>
          <p:cNvSpPr>
            <a:spLocks noGrp="1"/>
          </p:cNvSpPr>
          <p:nvPr>
            <p:ph type="sldNum" sz="quarter" idx="12"/>
          </p:nvPr>
        </p:nvSpPr>
        <p:spPr/>
        <p:txBody>
          <a:bodyPr/>
          <a:lstStyle/>
          <a:p>
            <a:fld id="{87D98322-E2C6-4538-979A-53272C939E4F}" type="slidenum">
              <a:rPr lang="en-US" smtClean="0"/>
              <a:t>‹#›</a:t>
            </a:fld>
            <a:endParaRPr lang="en-US"/>
          </a:p>
        </p:txBody>
      </p:sp>
    </p:spTree>
    <p:extLst>
      <p:ext uri="{BB962C8B-B14F-4D97-AF65-F5344CB8AC3E}">
        <p14:creationId xmlns:p14="http://schemas.microsoft.com/office/powerpoint/2010/main" val="4101373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D1C3C-ABBA-4C94-9E5B-0821F3AD49D7}"/>
              </a:ext>
            </a:extLst>
          </p:cNvPr>
          <p:cNvSpPr>
            <a:spLocks noGrp="1"/>
          </p:cNvSpPr>
          <p:nvPr>
            <p:ph type="ctrTitle"/>
          </p:nvPr>
        </p:nvSpPr>
        <p:spPr>
          <a:xfrm>
            <a:off x="446762" y="2235200"/>
            <a:ext cx="10457458" cy="2387600"/>
          </a:xfrm>
        </p:spPr>
        <p:txBody>
          <a:bodyPr anchor="ctr">
            <a:noAutofit/>
          </a:bodyPr>
          <a:lstStyle>
            <a:lvl1pPr algn="l">
              <a:defRPr sz="7200">
                <a:solidFill>
                  <a:schemeClr val="accent2"/>
                </a:solidFill>
              </a:defRPr>
            </a:lvl1pPr>
          </a:lstStyle>
          <a:p>
            <a:r>
              <a:rPr lang="en-US"/>
              <a:t>Click to edit Master title style</a:t>
            </a:r>
          </a:p>
        </p:txBody>
      </p:sp>
      <p:pic>
        <p:nvPicPr>
          <p:cNvPr id="6" name="Picture 4">
            <a:extLst>
              <a:ext uri="{FF2B5EF4-FFF2-40B4-BE49-F238E27FC236}">
                <a16:creationId xmlns:a16="http://schemas.microsoft.com/office/drawing/2014/main" id="{8EB8679A-3324-1745-8ADA-C3B45F5434D7}"/>
              </a:ext>
            </a:extLst>
          </p:cNvPr>
          <p:cNvPicPr>
            <a:picLocks noChangeAspect="1"/>
          </p:cNvPicPr>
          <p:nvPr userDrawn="1"/>
        </p:nvPicPr>
        <p:blipFill>
          <a:blip r:embed="rId2"/>
          <a:stretch>
            <a:fillRect/>
          </a:stretch>
        </p:blipFill>
        <p:spPr>
          <a:xfrm>
            <a:off x="446762" y="350871"/>
            <a:ext cx="2008449" cy="675740"/>
          </a:xfrm>
          <a:prstGeom prst="rect">
            <a:avLst/>
          </a:prstGeom>
        </p:spPr>
      </p:pic>
      <p:pic>
        <p:nvPicPr>
          <p:cNvPr id="3" name="Picture 2">
            <a:extLst>
              <a:ext uri="{FF2B5EF4-FFF2-40B4-BE49-F238E27FC236}">
                <a16:creationId xmlns:a16="http://schemas.microsoft.com/office/drawing/2014/main" id="{07F28E78-2E5E-2CB9-F2F1-331B5E36C585}"/>
              </a:ext>
            </a:extLst>
          </p:cNvPr>
          <p:cNvPicPr>
            <a:picLocks noChangeAspect="1"/>
          </p:cNvPicPr>
          <p:nvPr userDrawn="1"/>
        </p:nvPicPr>
        <p:blipFill>
          <a:blip r:embed="rId3"/>
          <a:stretch>
            <a:fillRect/>
          </a:stretch>
        </p:blipFill>
        <p:spPr>
          <a:xfrm>
            <a:off x="8983362" y="366291"/>
            <a:ext cx="3208638" cy="644899"/>
          </a:xfrm>
          <a:prstGeom prst="rect">
            <a:avLst/>
          </a:prstGeom>
        </p:spPr>
      </p:pic>
    </p:spTree>
    <p:extLst>
      <p:ext uri="{BB962C8B-B14F-4D97-AF65-F5344CB8AC3E}">
        <p14:creationId xmlns:p14="http://schemas.microsoft.com/office/powerpoint/2010/main" val="72283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4C1C4-7667-36CE-A0BC-81F5291417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9D9F3-7305-C6FD-3DB2-07F32D0AE43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509D3E-42EC-B6C3-CA29-C8AF261FCC69}"/>
              </a:ext>
            </a:extLst>
          </p:cNvPr>
          <p:cNvSpPr>
            <a:spLocks noGrp="1"/>
          </p:cNvSpPr>
          <p:nvPr>
            <p:ph type="dt" sz="half" idx="10"/>
          </p:nvPr>
        </p:nvSpPr>
        <p:spPr/>
        <p:txBody>
          <a:bodyPr/>
          <a:lstStyle/>
          <a:p>
            <a:fld id="{6B6A740C-0BE3-490B-AB67-22D0C9C0D450}" type="datetimeFigureOut">
              <a:rPr lang="en-US" smtClean="0"/>
              <a:t>8/4/2024</a:t>
            </a:fld>
            <a:endParaRPr lang="en-US"/>
          </a:p>
        </p:txBody>
      </p:sp>
      <p:sp>
        <p:nvSpPr>
          <p:cNvPr id="5" name="Footer Placeholder 4">
            <a:extLst>
              <a:ext uri="{FF2B5EF4-FFF2-40B4-BE49-F238E27FC236}">
                <a16:creationId xmlns:a16="http://schemas.microsoft.com/office/drawing/2014/main" id="{B2B6B8EE-0953-4CC6-8D62-34DD59AFF8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7DECC2-DC53-92C9-D152-83F1398A0DD2}"/>
              </a:ext>
            </a:extLst>
          </p:cNvPr>
          <p:cNvSpPr>
            <a:spLocks noGrp="1"/>
          </p:cNvSpPr>
          <p:nvPr>
            <p:ph type="sldNum" sz="quarter" idx="12"/>
          </p:nvPr>
        </p:nvSpPr>
        <p:spPr/>
        <p:txBody>
          <a:bodyPr/>
          <a:lstStyle/>
          <a:p>
            <a:fld id="{87D98322-E2C6-4538-979A-53272C939E4F}" type="slidenum">
              <a:rPr lang="en-US" smtClean="0"/>
              <a:t>‹#›</a:t>
            </a:fld>
            <a:endParaRPr lang="en-US"/>
          </a:p>
        </p:txBody>
      </p:sp>
    </p:spTree>
    <p:extLst>
      <p:ext uri="{BB962C8B-B14F-4D97-AF65-F5344CB8AC3E}">
        <p14:creationId xmlns:p14="http://schemas.microsoft.com/office/powerpoint/2010/main" val="12237476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660F5-5D3D-66FD-CE7F-AEAC634BAB1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2BBAC2-0D13-99B6-5FBA-70D76B0BEB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187751-6436-E108-CA09-080C30158C22}"/>
              </a:ext>
            </a:extLst>
          </p:cNvPr>
          <p:cNvSpPr>
            <a:spLocks noGrp="1"/>
          </p:cNvSpPr>
          <p:nvPr>
            <p:ph type="dt" sz="half" idx="10"/>
          </p:nvPr>
        </p:nvSpPr>
        <p:spPr/>
        <p:txBody>
          <a:bodyPr/>
          <a:lstStyle/>
          <a:p>
            <a:fld id="{6B6A740C-0BE3-490B-AB67-22D0C9C0D450}" type="datetimeFigureOut">
              <a:rPr lang="en-US" smtClean="0"/>
              <a:t>8/4/2024</a:t>
            </a:fld>
            <a:endParaRPr lang="en-US"/>
          </a:p>
        </p:txBody>
      </p:sp>
      <p:sp>
        <p:nvSpPr>
          <p:cNvPr id="5" name="Footer Placeholder 4">
            <a:extLst>
              <a:ext uri="{FF2B5EF4-FFF2-40B4-BE49-F238E27FC236}">
                <a16:creationId xmlns:a16="http://schemas.microsoft.com/office/drawing/2014/main" id="{37D46C89-06B0-0A28-0010-16E3F90E21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592A9-AF46-CFCE-29C4-7CA2FC4FFD0B}"/>
              </a:ext>
            </a:extLst>
          </p:cNvPr>
          <p:cNvSpPr>
            <a:spLocks noGrp="1"/>
          </p:cNvSpPr>
          <p:nvPr>
            <p:ph type="sldNum" sz="quarter" idx="12"/>
          </p:nvPr>
        </p:nvSpPr>
        <p:spPr/>
        <p:txBody>
          <a:bodyPr/>
          <a:lstStyle/>
          <a:p>
            <a:fld id="{87D98322-E2C6-4538-979A-53272C939E4F}" type="slidenum">
              <a:rPr lang="en-US" smtClean="0"/>
              <a:t>‹#›</a:t>
            </a:fld>
            <a:endParaRPr lang="en-US"/>
          </a:p>
        </p:txBody>
      </p:sp>
    </p:spTree>
    <p:extLst>
      <p:ext uri="{BB962C8B-B14F-4D97-AF65-F5344CB8AC3E}">
        <p14:creationId xmlns:p14="http://schemas.microsoft.com/office/powerpoint/2010/main" val="1234552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83A8F-AE51-684B-7138-9E1192B80F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FD7939-3068-B3EE-A658-1AAE00D6F3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DD0B8D-970C-F480-A1AF-6B8B9701B0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1103DE-E2CA-8F4E-4BAF-AF25840902C8}"/>
              </a:ext>
            </a:extLst>
          </p:cNvPr>
          <p:cNvSpPr>
            <a:spLocks noGrp="1"/>
          </p:cNvSpPr>
          <p:nvPr>
            <p:ph type="dt" sz="half" idx="10"/>
          </p:nvPr>
        </p:nvSpPr>
        <p:spPr/>
        <p:txBody>
          <a:bodyPr/>
          <a:lstStyle/>
          <a:p>
            <a:fld id="{6B6A740C-0BE3-490B-AB67-22D0C9C0D450}" type="datetimeFigureOut">
              <a:rPr lang="en-US" smtClean="0"/>
              <a:t>8/4/2024</a:t>
            </a:fld>
            <a:endParaRPr lang="en-US"/>
          </a:p>
        </p:txBody>
      </p:sp>
      <p:sp>
        <p:nvSpPr>
          <p:cNvPr id="6" name="Footer Placeholder 5">
            <a:extLst>
              <a:ext uri="{FF2B5EF4-FFF2-40B4-BE49-F238E27FC236}">
                <a16:creationId xmlns:a16="http://schemas.microsoft.com/office/drawing/2014/main" id="{DEC3AE04-3361-F4A4-D5F9-7B45162C96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CE0B20-860D-BD40-B548-39CC78C1A362}"/>
              </a:ext>
            </a:extLst>
          </p:cNvPr>
          <p:cNvSpPr>
            <a:spLocks noGrp="1"/>
          </p:cNvSpPr>
          <p:nvPr>
            <p:ph type="sldNum" sz="quarter" idx="12"/>
          </p:nvPr>
        </p:nvSpPr>
        <p:spPr/>
        <p:txBody>
          <a:bodyPr/>
          <a:lstStyle/>
          <a:p>
            <a:fld id="{87D98322-E2C6-4538-979A-53272C939E4F}" type="slidenum">
              <a:rPr lang="en-US" smtClean="0"/>
              <a:t>‹#›</a:t>
            </a:fld>
            <a:endParaRPr lang="en-US"/>
          </a:p>
        </p:txBody>
      </p:sp>
    </p:spTree>
    <p:extLst>
      <p:ext uri="{BB962C8B-B14F-4D97-AF65-F5344CB8AC3E}">
        <p14:creationId xmlns:p14="http://schemas.microsoft.com/office/powerpoint/2010/main" val="3109644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062B6-D17D-8C47-EF2A-6F8AA9F73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542965-C6EA-2EC0-47FF-3F612A5CCC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BD624A-7556-98D4-27C9-D235EBC2D7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F7F81A2-4956-45E3-696D-372718BD9AC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A8CC00-B984-A278-C40D-5CC9A86CF1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C77A92-8630-9C40-2B78-9F048EADCA78}"/>
              </a:ext>
            </a:extLst>
          </p:cNvPr>
          <p:cNvSpPr>
            <a:spLocks noGrp="1"/>
          </p:cNvSpPr>
          <p:nvPr>
            <p:ph type="dt" sz="half" idx="10"/>
          </p:nvPr>
        </p:nvSpPr>
        <p:spPr/>
        <p:txBody>
          <a:bodyPr/>
          <a:lstStyle/>
          <a:p>
            <a:fld id="{6B6A740C-0BE3-490B-AB67-22D0C9C0D450}" type="datetimeFigureOut">
              <a:rPr lang="en-US" smtClean="0"/>
              <a:t>8/4/2024</a:t>
            </a:fld>
            <a:endParaRPr lang="en-US"/>
          </a:p>
        </p:txBody>
      </p:sp>
      <p:sp>
        <p:nvSpPr>
          <p:cNvPr id="8" name="Footer Placeholder 7">
            <a:extLst>
              <a:ext uri="{FF2B5EF4-FFF2-40B4-BE49-F238E27FC236}">
                <a16:creationId xmlns:a16="http://schemas.microsoft.com/office/drawing/2014/main" id="{B2A33F0C-F43F-5946-C14E-E53395A389E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A4D2C90-D551-3A4D-C2AF-A5EBC19DDD39}"/>
              </a:ext>
            </a:extLst>
          </p:cNvPr>
          <p:cNvSpPr>
            <a:spLocks noGrp="1"/>
          </p:cNvSpPr>
          <p:nvPr>
            <p:ph type="sldNum" sz="quarter" idx="12"/>
          </p:nvPr>
        </p:nvSpPr>
        <p:spPr/>
        <p:txBody>
          <a:bodyPr/>
          <a:lstStyle/>
          <a:p>
            <a:fld id="{87D98322-E2C6-4538-979A-53272C939E4F}" type="slidenum">
              <a:rPr lang="en-US" smtClean="0"/>
              <a:t>‹#›</a:t>
            </a:fld>
            <a:endParaRPr lang="en-US"/>
          </a:p>
        </p:txBody>
      </p:sp>
    </p:spTree>
    <p:extLst>
      <p:ext uri="{BB962C8B-B14F-4D97-AF65-F5344CB8AC3E}">
        <p14:creationId xmlns:p14="http://schemas.microsoft.com/office/powerpoint/2010/main" val="2818926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3CBB0-6002-2D27-B991-70FDDB5784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5974DB-66DC-72A6-A01F-D79EC949ACD3}"/>
              </a:ext>
            </a:extLst>
          </p:cNvPr>
          <p:cNvSpPr>
            <a:spLocks noGrp="1"/>
          </p:cNvSpPr>
          <p:nvPr>
            <p:ph type="dt" sz="half" idx="10"/>
          </p:nvPr>
        </p:nvSpPr>
        <p:spPr/>
        <p:txBody>
          <a:bodyPr/>
          <a:lstStyle/>
          <a:p>
            <a:fld id="{6B6A740C-0BE3-490B-AB67-22D0C9C0D450}" type="datetimeFigureOut">
              <a:rPr lang="en-US" smtClean="0"/>
              <a:t>8/4/2024</a:t>
            </a:fld>
            <a:endParaRPr lang="en-US"/>
          </a:p>
        </p:txBody>
      </p:sp>
      <p:sp>
        <p:nvSpPr>
          <p:cNvPr id="4" name="Footer Placeholder 3">
            <a:extLst>
              <a:ext uri="{FF2B5EF4-FFF2-40B4-BE49-F238E27FC236}">
                <a16:creationId xmlns:a16="http://schemas.microsoft.com/office/drawing/2014/main" id="{41AD04D6-45A7-C1EE-91ED-2368FA4156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A06955-D280-EBD8-65CB-7E33B4CDB32D}"/>
              </a:ext>
            </a:extLst>
          </p:cNvPr>
          <p:cNvSpPr>
            <a:spLocks noGrp="1"/>
          </p:cNvSpPr>
          <p:nvPr>
            <p:ph type="sldNum" sz="quarter" idx="12"/>
          </p:nvPr>
        </p:nvSpPr>
        <p:spPr/>
        <p:txBody>
          <a:bodyPr/>
          <a:lstStyle/>
          <a:p>
            <a:fld id="{87D98322-E2C6-4538-979A-53272C939E4F}" type="slidenum">
              <a:rPr lang="en-US" smtClean="0"/>
              <a:t>‹#›</a:t>
            </a:fld>
            <a:endParaRPr lang="en-US"/>
          </a:p>
        </p:txBody>
      </p:sp>
    </p:spTree>
    <p:extLst>
      <p:ext uri="{BB962C8B-B14F-4D97-AF65-F5344CB8AC3E}">
        <p14:creationId xmlns:p14="http://schemas.microsoft.com/office/powerpoint/2010/main" val="1600342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4BC7CA-F536-E69E-0604-50AE299DDAEE}"/>
              </a:ext>
            </a:extLst>
          </p:cNvPr>
          <p:cNvSpPr>
            <a:spLocks noGrp="1"/>
          </p:cNvSpPr>
          <p:nvPr>
            <p:ph type="dt" sz="half" idx="10"/>
          </p:nvPr>
        </p:nvSpPr>
        <p:spPr/>
        <p:txBody>
          <a:bodyPr/>
          <a:lstStyle/>
          <a:p>
            <a:fld id="{6B6A740C-0BE3-490B-AB67-22D0C9C0D450}" type="datetimeFigureOut">
              <a:rPr lang="en-US" smtClean="0"/>
              <a:t>8/4/2024</a:t>
            </a:fld>
            <a:endParaRPr lang="en-US"/>
          </a:p>
        </p:txBody>
      </p:sp>
      <p:sp>
        <p:nvSpPr>
          <p:cNvPr id="3" name="Footer Placeholder 2">
            <a:extLst>
              <a:ext uri="{FF2B5EF4-FFF2-40B4-BE49-F238E27FC236}">
                <a16:creationId xmlns:a16="http://schemas.microsoft.com/office/drawing/2014/main" id="{263A4525-C480-E3CF-819C-DBB79773B4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8D841D0-9D87-A430-A1DA-39F4FE5482CF}"/>
              </a:ext>
            </a:extLst>
          </p:cNvPr>
          <p:cNvSpPr>
            <a:spLocks noGrp="1"/>
          </p:cNvSpPr>
          <p:nvPr>
            <p:ph type="sldNum" sz="quarter" idx="12"/>
          </p:nvPr>
        </p:nvSpPr>
        <p:spPr/>
        <p:txBody>
          <a:bodyPr/>
          <a:lstStyle/>
          <a:p>
            <a:fld id="{87D98322-E2C6-4538-979A-53272C939E4F}" type="slidenum">
              <a:rPr lang="en-US" smtClean="0"/>
              <a:t>‹#›</a:t>
            </a:fld>
            <a:endParaRPr lang="en-US"/>
          </a:p>
        </p:txBody>
      </p:sp>
    </p:spTree>
    <p:extLst>
      <p:ext uri="{BB962C8B-B14F-4D97-AF65-F5344CB8AC3E}">
        <p14:creationId xmlns:p14="http://schemas.microsoft.com/office/powerpoint/2010/main" val="42332718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8C9C9-D258-C758-EE8F-C5354EBFE2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D5F137-7ED6-9848-8657-22A7E3FA6D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7E55A7-E8A7-2759-9F7F-AB81DE3DD3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EBEEEC-D2BA-9D4B-D9DD-7C7E0E283354}"/>
              </a:ext>
            </a:extLst>
          </p:cNvPr>
          <p:cNvSpPr>
            <a:spLocks noGrp="1"/>
          </p:cNvSpPr>
          <p:nvPr>
            <p:ph type="dt" sz="half" idx="10"/>
          </p:nvPr>
        </p:nvSpPr>
        <p:spPr/>
        <p:txBody>
          <a:bodyPr/>
          <a:lstStyle/>
          <a:p>
            <a:fld id="{6B6A740C-0BE3-490B-AB67-22D0C9C0D450}" type="datetimeFigureOut">
              <a:rPr lang="en-US" smtClean="0"/>
              <a:t>8/4/2024</a:t>
            </a:fld>
            <a:endParaRPr lang="en-US"/>
          </a:p>
        </p:txBody>
      </p:sp>
      <p:sp>
        <p:nvSpPr>
          <p:cNvPr id="6" name="Footer Placeholder 5">
            <a:extLst>
              <a:ext uri="{FF2B5EF4-FFF2-40B4-BE49-F238E27FC236}">
                <a16:creationId xmlns:a16="http://schemas.microsoft.com/office/drawing/2014/main" id="{E233C8D5-BE0D-E7CC-678C-35D027E539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8D658-D13E-BF19-F790-B77416EE9D6A}"/>
              </a:ext>
            </a:extLst>
          </p:cNvPr>
          <p:cNvSpPr>
            <a:spLocks noGrp="1"/>
          </p:cNvSpPr>
          <p:nvPr>
            <p:ph type="sldNum" sz="quarter" idx="12"/>
          </p:nvPr>
        </p:nvSpPr>
        <p:spPr/>
        <p:txBody>
          <a:bodyPr/>
          <a:lstStyle/>
          <a:p>
            <a:fld id="{87D98322-E2C6-4538-979A-53272C939E4F}" type="slidenum">
              <a:rPr lang="en-US" smtClean="0"/>
              <a:t>‹#›</a:t>
            </a:fld>
            <a:endParaRPr lang="en-US"/>
          </a:p>
        </p:txBody>
      </p:sp>
    </p:spTree>
    <p:extLst>
      <p:ext uri="{BB962C8B-B14F-4D97-AF65-F5344CB8AC3E}">
        <p14:creationId xmlns:p14="http://schemas.microsoft.com/office/powerpoint/2010/main" val="1416019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7EAF-3855-22E8-CBA1-321E7232A0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E23CEAF-6726-E593-947D-4CD02356C8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F3451F-D4CC-C74B-39BB-C3BA51E19D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7CBA40-D4E0-0BB8-FD6E-46F2EB535163}"/>
              </a:ext>
            </a:extLst>
          </p:cNvPr>
          <p:cNvSpPr>
            <a:spLocks noGrp="1"/>
          </p:cNvSpPr>
          <p:nvPr>
            <p:ph type="dt" sz="half" idx="10"/>
          </p:nvPr>
        </p:nvSpPr>
        <p:spPr/>
        <p:txBody>
          <a:bodyPr/>
          <a:lstStyle/>
          <a:p>
            <a:fld id="{6B6A740C-0BE3-490B-AB67-22D0C9C0D450}" type="datetimeFigureOut">
              <a:rPr lang="en-US" smtClean="0"/>
              <a:t>8/4/2024</a:t>
            </a:fld>
            <a:endParaRPr lang="en-US"/>
          </a:p>
        </p:txBody>
      </p:sp>
      <p:sp>
        <p:nvSpPr>
          <p:cNvPr id="6" name="Footer Placeholder 5">
            <a:extLst>
              <a:ext uri="{FF2B5EF4-FFF2-40B4-BE49-F238E27FC236}">
                <a16:creationId xmlns:a16="http://schemas.microsoft.com/office/drawing/2014/main" id="{3AEAC156-7827-007F-C323-7B50E45C5B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629250-8C1A-E2C4-D270-FC816EAE7B64}"/>
              </a:ext>
            </a:extLst>
          </p:cNvPr>
          <p:cNvSpPr>
            <a:spLocks noGrp="1"/>
          </p:cNvSpPr>
          <p:nvPr>
            <p:ph type="sldNum" sz="quarter" idx="12"/>
          </p:nvPr>
        </p:nvSpPr>
        <p:spPr/>
        <p:txBody>
          <a:bodyPr/>
          <a:lstStyle/>
          <a:p>
            <a:fld id="{87D98322-E2C6-4538-979A-53272C939E4F}" type="slidenum">
              <a:rPr lang="en-US" smtClean="0"/>
              <a:t>‹#›</a:t>
            </a:fld>
            <a:endParaRPr lang="en-US"/>
          </a:p>
        </p:txBody>
      </p:sp>
    </p:spTree>
    <p:extLst>
      <p:ext uri="{BB962C8B-B14F-4D97-AF65-F5344CB8AC3E}">
        <p14:creationId xmlns:p14="http://schemas.microsoft.com/office/powerpoint/2010/main" val="148071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117253-C8BC-E338-264E-CF627D3ADD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3FA486F-C184-01AC-B577-CB0F3F881D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434DE8-30D1-9C42-65B6-E58213AE7E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B6A740C-0BE3-490B-AB67-22D0C9C0D450}" type="datetimeFigureOut">
              <a:rPr lang="en-US" smtClean="0"/>
              <a:t>8/4/2024</a:t>
            </a:fld>
            <a:endParaRPr lang="en-US"/>
          </a:p>
        </p:txBody>
      </p:sp>
      <p:sp>
        <p:nvSpPr>
          <p:cNvPr id="5" name="Footer Placeholder 4">
            <a:extLst>
              <a:ext uri="{FF2B5EF4-FFF2-40B4-BE49-F238E27FC236}">
                <a16:creationId xmlns:a16="http://schemas.microsoft.com/office/drawing/2014/main" id="{6AF4D531-F06A-7227-CD14-FFD15EE2EC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D13CEAA-A1CD-C288-4176-9A09B267B0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7D98322-E2C6-4538-979A-53272C939E4F}" type="slidenum">
              <a:rPr lang="en-US" smtClean="0"/>
              <a:t>‹#›</a:t>
            </a:fld>
            <a:endParaRPr lang="en-US"/>
          </a:p>
        </p:txBody>
      </p:sp>
    </p:spTree>
    <p:extLst>
      <p:ext uri="{BB962C8B-B14F-4D97-AF65-F5344CB8AC3E}">
        <p14:creationId xmlns:p14="http://schemas.microsoft.com/office/powerpoint/2010/main" val="3916910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ncbi.nlm.nih.gov/pmc/articles/PMC6641984/"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jpg"/><Relationship Id="rId7" Type="http://schemas.microsoft.com/office/2007/relationships/hdphoto" Target="../media/hdphoto2.wdp"/><Relationship Id="rId2" Type="http://schemas.openxmlformats.org/officeDocument/2006/relationships/notesSlide" Target="../notesSlides/notesSlide29.xml"/><Relationship Id="rId1" Type="http://schemas.openxmlformats.org/officeDocument/2006/relationships/slideLayout" Target="../slideLayouts/slideLayout12.xml"/><Relationship Id="rId6" Type="http://schemas.openxmlformats.org/officeDocument/2006/relationships/image" Target="../media/image69.png"/><Relationship Id="rId5" Type="http://schemas.microsoft.com/office/2007/relationships/hdphoto" Target="../media/hdphoto1.wdp"/><Relationship Id="rId4" Type="http://schemas.openxmlformats.org/officeDocument/2006/relationships/image" Target="../media/image6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ncbi.nlm.nih.gov/pmc/articles/PMC6641984/"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D1C9341-64B1-BA43-B653-CE87E754046D}"/>
              </a:ext>
            </a:extLst>
          </p:cNvPr>
          <p:cNvSpPr>
            <a:spLocks noGrp="1"/>
          </p:cNvSpPr>
          <p:nvPr>
            <p:ph type="ctrTitle"/>
          </p:nvPr>
        </p:nvSpPr>
        <p:spPr>
          <a:xfrm>
            <a:off x="434405" y="1827426"/>
            <a:ext cx="10457458" cy="3757827"/>
          </a:xfrm>
        </p:spPr>
        <p:txBody>
          <a:bodyPr>
            <a:noAutofit/>
          </a:bodyPr>
          <a:lstStyle/>
          <a:p>
            <a:pPr algn="ctr"/>
            <a:r>
              <a:rPr lang="en-GB" sz="4400" dirty="0">
                <a:solidFill>
                  <a:srgbClr val="424242"/>
                </a:solidFill>
              </a:rPr>
              <a:t>Adoptive cell therapy(ACT) </a:t>
            </a:r>
            <a:br>
              <a:rPr lang="en-GB" sz="4400" dirty="0">
                <a:solidFill>
                  <a:srgbClr val="424242"/>
                </a:solidFill>
              </a:rPr>
            </a:br>
            <a:r>
              <a:rPr lang="en-GB" sz="4400" dirty="0">
                <a:solidFill>
                  <a:srgbClr val="424242"/>
                </a:solidFill>
              </a:rPr>
              <a:t>using </a:t>
            </a:r>
            <a:r>
              <a:rPr lang="en-GB" sz="4400" dirty="0" err="1">
                <a:solidFill>
                  <a:srgbClr val="424242"/>
                </a:solidFill>
              </a:rPr>
              <a:t>tumor</a:t>
            </a:r>
            <a:r>
              <a:rPr lang="en-GB" sz="4400" dirty="0">
                <a:solidFill>
                  <a:srgbClr val="424242"/>
                </a:solidFill>
              </a:rPr>
              <a:t> infiltrating </a:t>
            </a:r>
            <a:r>
              <a:rPr lang="en-GB" sz="4400" dirty="0" err="1">
                <a:solidFill>
                  <a:srgbClr val="424242"/>
                </a:solidFill>
              </a:rPr>
              <a:t>Tcells</a:t>
            </a:r>
            <a:r>
              <a:rPr lang="en-GB" sz="4400" dirty="0">
                <a:solidFill>
                  <a:srgbClr val="424242"/>
                </a:solidFill>
              </a:rPr>
              <a:t>(TILs)</a:t>
            </a:r>
            <a:br>
              <a:rPr lang="en-US" sz="3600" dirty="0"/>
            </a:br>
            <a:br>
              <a:rPr lang="en-US" sz="3600" dirty="0"/>
            </a:br>
            <a:r>
              <a:rPr lang="en-US" sz="3600" dirty="0">
                <a:solidFill>
                  <a:srgbClr val="757575"/>
                </a:solidFill>
              </a:rPr>
              <a:t>Madi Lab</a:t>
            </a:r>
            <a:br>
              <a:rPr lang="en-US" sz="4400" dirty="0">
                <a:solidFill>
                  <a:srgbClr val="757575"/>
                </a:solidFill>
              </a:rPr>
            </a:br>
            <a:r>
              <a:rPr lang="en-US" sz="2400" dirty="0">
                <a:solidFill>
                  <a:schemeClr val="accent2">
                    <a:lumMod val="50000"/>
                  </a:schemeClr>
                </a:solidFill>
              </a:rPr>
              <a:t>Department of Pathology, School of Medicine </a:t>
            </a:r>
            <a:br>
              <a:rPr lang="en-US" sz="2400" dirty="0">
                <a:solidFill>
                  <a:schemeClr val="accent2">
                    <a:lumMod val="50000"/>
                  </a:schemeClr>
                </a:solidFill>
              </a:rPr>
            </a:br>
            <a:r>
              <a:rPr lang="en-US" sz="2400" dirty="0">
                <a:solidFill>
                  <a:schemeClr val="accent2">
                    <a:lumMod val="50000"/>
                  </a:schemeClr>
                </a:solidFill>
              </a:rPr>
              <a:t>Tel Aviv University</a:t>
            </a:r>
            <a:endParaRPr lang="en-IL" sz="3600" dirty="0">
              <a:solidFill>
                <a:schemeClr val="accent2">
                  <a:lumMod val="50000"/>
                </a:schemeClr>
              </a:solidFill>
            </a:endParaRPr>
          </a:p>
        </p:txBody>
      </p:sp>
    </p:spTree>
    <p:extLst>
      <p:ext uri="{BB962C8B-B14F-4D97-AF65-F5344CB8AC3E}">
        <p14:creationId xmlns:p14="http://schemas.microsoft.com/office/powerpoint/2010/main" val="155835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0" y="893379"/>
            <a:ext cx="4151586"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Effector markers</a:t>
            </a:r>
          </a:p>
          <a:p>
            <a:r>
              <a:rPr lang="en-US" sz="3200" dirty="0" err="1"/>
              <a:t>Gzmb</a:t>
            </a:r>
            <a:r>
              <a:rPr lang="en-US" sz="3200" dirty="0"/>
              <a:t>, Prf1, </a:t>
            </a:r>
            <a:r>
              <a:rPr lang="en-US" sz="3200" dirty="0" err="1"/>
              <a:t>Ifng</a:t>
            </a:r>
            <a:r>
              <a:rPr lang="en-US" sz="3200" dirty="0"/>
              <a:t>, Il7r (</a:t>
            </a:r>
            <a:r>
              <a:rPr lang="en-US" sz="3200" dirty="0" err="1"/>
              <a:t>vln</a:t>
            </a:r>
            <a:r>
              <a:rPr lang="en-US" sz="3200" dirty="0"/>
              <a:t>)</a:t>
            </a:r>
          </a:p>
        </p:txBody>
      </p:sp>
      <p:pic>
        <p:nvPicPr>
          <p:cNvPr id="3" name="Picture 2">
            <a:extLst>
              <a:ext uri="{FF2B5EF4-FFF2-40B4-BE49-F238E27FC236}">
                <a16:creationId xmlns:a16="http://schemas.microsoft.com/office/drawing/2014/main" id="{0065606B-C2F1-4944-A345-335B013DF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520" y="709448"/>
            <a:ext cx="6366114" cy="5305096"/>
          </a:xfrm>
          <a:prstGeom prst="rect">
            <a:avLst/>
          </a:prstGeom>
        </p:spPr>
      </p:pic>
    </p:spTree>
    <p:extLst>
      <p:ext uri="{BB962C8B-B14F-4D97-AF65-F5344CB8AC3E}">
        <p14:creationId xmlns:p14="http://schemas.microsoft.com/office/powerpoint/2010/main" val="396478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0" y="893379"/>
            <a:ext cx="4151586"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Effector markers</a:t>
            </a:r>
          </a:p>
          <a:p>
            <a:r>
              <a:rPr lang="en-US" sz="3200" dirty="0" err="1"/>
              <a:t>Gzmb</a:t>
            </a:r>
            <a:r>
              <a:rPr lang="en-US" sz="3200" dirty="0"/>
              <a:t>, Prf1, </a:t>
            </a:r>
            <a:r>
              <a:rPr lang="en-US" sz="3200" dirty="0" err="1"/>
              <a:t>Ifng</a:t>
            </a:r>
            <a:r>
              <a:rPr lang="en-US" sz="3200" dirty="0"/>
              <a:t>, </a:t>
            </a:r>
            <a:r>
              <a:rPr lang="en-US" sz="3200" dirty="0" err="1"/>
              <a:t>Tnf</a:t>
            </a:r>
            <a:r>
              <a:rPr lang="en-US" sz="3200" dirty="0"/>
              <a:t>, </a:t>
            </a:r>
            <a:r>
              <a:rPr lang="en-US" sz="3200" dirty="0" err="1"/>
              <a:t>Icos</a:t>
            </a:r>
            <a:r>
              <a:rPr lang="en-US" sz="3200" dirty="0"/>
              <a:t> (</a:t>
            </a:r>
            <a:r>
              <a:rPr lang="en-US" sz="3200" dirty="0" err="1"/>
              <a:t>groupby_treatment</a:t>
            </a:r>
            <a:r>
              <a:rPr lang="en-US" sz="3200" dirty="0"/>
              <a:t>)</a:t>
            </a:r>
          </a:p>
        </p:txBody>
      </p:sp>
      <p:pic>
        <p:nvPicPr>
          <p:cNvPr id="3" name="Picture 2">
            <a:extLst>
              <a:ext uri="{FF2B5EF4-FFF2-40B4-BE49-F238E27FC236}">
                <a16:creationId xmlns:a16="http://schemas.microsoft.com/office/drawing/2014/main" id="{D266A0A8-2084-457D-B490-5096C54E50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5787" y="707698"/>
            <a:ext cx="3486806" cy="5811343"/>
          </a:xfrm>
          <a:prstGeom prst="rect">
            <a:avLst/>
          </a:prstGeom>
        </p:spPr>
      </p:pic>
    </p:spTree>
    <p:extLst>
      <p:ext uri="{BB962C8B-B14F-4D97-AF65-F5344CB8AC3E}">
        <p14:creationId xmlns:p14="http://schemas.microsoft.com/office/powerpoint/2010/main" val="433340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1" y="893379"/>
            <a:ext cx="4501055"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Stem/</a:t>
            </a:r>
            <a:r>
              <a:rPr lang="en-US" sz="3200" dirty="0" err="1"/>
              <a:t>persister</a:t>
            </a:r>
            <a:r>
              <a:rPr lang="en-US" sz="3200" dirty="0"/>
              <a:t>/naïve markers</a:t>
            </a:r>
          </a:p>
          <a:p>
            <a:r>
              <a:rPr lang="en-US" sz="3200" dirty="0"/>
              <a:t>Il7r, CD44</a:t>
            </a:r>
          </a:p>
          <a:p>
            <a:r>
              <a:rPr lang="en-US" sz="3200" dirty="0"/>
              <a:t>(</a:t>
            </a:r>
            <a:r>
              <a:rPr lang="en-US" sz="3200" dirty="0" err="1"/>
              <a:t>vln</a:t>
            </a:r>
            <a:r>
              <a:rPr lang="en-US" sz="3200" dirty="0"/>
              <a:t>)</a:t>
            </a:r>
          </a:p>
        </p:txBody>
      </p:sp>
      <p:pic>
        <p:nvPicPr>
          <p:cNvPr id="5" name="Picture 4">
            <a:extLst>
              <a:ext uri="{FF2B5EF4-FFF2-40B4-BE49-F238E27FC236}">
                <a16:creationId xmlns:a16="http://schemas.microsoft.com/office/drawing/2014/main" id="{992A50C7-CAD2-4A68-84B6-06005C794E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0377" y="1040525"/>
            <a:ext cx="6139091" cy="5115910"/>
          </a:xfrm>
          <a:prstGeom prst="rect">
            <a:avLst/>
          </a:prstGeom>
        </p:spPr>
      </p:pic>
    </p:spTree>
    <p:extLst>
      <p:ext uri="{BB962C8B-B14F-4D97-AF65-F5344CB8AC3E}">
        <p14:creationId xmlns:p14="http://schemas.microsoft.com/office/powerpoint/2010/main" val="14348691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1" y="893379"/>
            <a:ext cx="4501055"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Stem/</a:t>
            </a:r>
            <a:r>
              <a:rPr lang="en-US" sz="3200" dirty="0" err="1"/>
              <a:t>persister</a:t>
            </a:r>
            <a:r>
              <a:rPr lang="en-US" sz="3200" dirty="0"/>
              <a:t>/naïve markers</a:t>
            </a:r>
          </a:p>
          <a:p>
            <a:r>
              <a:rPr lang="en-US" sz="3200" dirty="0"/>
              <a:t>Il7r, CD44</a:t>
            </a:r>
          </a:p>
          <a:p>
            <a:r>
              <a:rPr lang="en-US" sz="3200" dirty="0"/>
              <a:t>(</a:t>
            </a:r>
            <a:r>
              <a:rPr lang="en-US" sz="3200" dirty="0" err="1"/>
              <a:t>groupby_treatment</a:t>
            </a:r>
            <a:r>
              <a:rPr lang="en-US" sz="3200" dirty="0"/>
              <a:t>)</a:t>
            </a:r>
          </a:p>
        </p:txBody>
      </p:sp>
      <p:pic>
        <p:nvPicPr>
          <p:cNvPr id="5" name="Picture 4">
            <a:extLst>
              <a:ext uri="{FF2B5EF4-FFF2-40B4-BE49-F238E27FC236}">
                <a16:creationId xmlns:a16="http://schemas.microsoft.com/office/drawing/2014/main" id="{4A9DBF6E-D69A-47EF-B6BC-02A87870D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9979" y="1206060"/>
            <a:ext cx="3074276" cy="5123793"/>
          </a:xfrm>
          <a:prstGeom prst="rect">
            <a:avLst/>
          </a:prstGeom>
        </p:spPr>
      </p:pic>
    </p:spTree>
    <p:extLst>
      <p:ext uri="{BB962C8B-B14F-4D97-AF65-F5344CB8AC3E}">
        <p14:creationId xmlns:p14="http://schemas.microsoft.com/office/powerpoint/2010/main" val="3600405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95B70-808F-4EBB-978C-D30CED53F13C}"/>
              </a:ext>
            </a:extLst>
          </p:cNvPr>
          <p:cNvSpPr>
            <a:spLocks noGrp="1"/>
          </p:cNvSpPr>
          <p:nvPr>
            <p:ph type="title"/>
          </p:nvPr>
        </p:nvSpPr>
        <p:spPr/>
        <p:txBody>
          <a:bodyPr/>
          <a:lstStyle/>
          <a:p>
            <a:r>
              <a:rPr lang="en-US" dirty="0"/>
              <a:t>Summary – all cells</a:t>
            </a:r>
          </a:p>
        </p:txBody>
      </p:sp>
      <p:sp>
        <p:nvSpPr>
          <p:cNvPr id="3" name="Content Placeholder 2">
            <a:extLst>
              <a:ext uri="{FF2B5EF4-FFF2-40B4-BE49-F238E27FC236}">
                <a16:creationId xmlns:a16="http://schemas.microsoft.com/office/drawing/2014/main" id="{0A75797A-4DF9-4E74-9966-E5374448F2BA}"/>
              </a:ext>
            </a:extLst>
          </p:cNvPr>
          <p:cNvSpPr>
            <a:spLocks noGrp="1"/>
          </p:cNvSpPr>
          <p:nvPr>
            <p:ph idx="1"/>
          </p:nvPr>
        </p:nvSpPr>
        <p:spPr/>
        <p:txBody>
          <a:bodyPr/>
          <a:lstStyle/>
          <a:p>
            <a:r>
              <a:rPr lang="en-US" dirty="0"/>
              <a:t>Patients are coherent in response groups in large clusters.</a:t>
            </a:r>
            <a:endParaRPr lang="he-IL" dirty="0"/>
          </a:p>
          <a:p>
            <a:r>
              <a:rPr lang="en-US" dirty="0"/>
              <a:t>Non responders show lower CD8/CD4 ratio.</a:t>
            </a:r>
          </a:p>
          <a:p>
            <a:r>
              <a:rPr lang="en-US" dirty="0"/>
              <a:t>Higher expression of activation and effector markers in responders vs. non-responders.</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118198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B45DD-24E6-E3B1-BB0E-7CE4B65AAA0F}"/>
              </a:ext>
            </a:extLst>
          </p:cNvPr>
          <p:cNvSpPr>
            <a:spLocks noGrp="1"/>
          </p:cNvSpPr>
          <p:nvPr>
            <p:ph type="title"/>
          </p:nvPr>
        </p:nvSpPr>
        <p:spPr>
          <a:xfrm>
            <a:off x="578069" y="504496"/>
            <a:ext cx="4813738" cy="2286001"/>
          </a:xfrm>
        </p:spPr>
        <p:txBody>
          <a:bodyPr>
            <a:normAutofit fontScale="90000"/>
          </a:bodyPr>
          <a:lstStyle/>
          <a:p>
            <a:r>
              <a:rPr lang="en-US" dirty="0"/>
              <a:t>Cluster 0</a:t>
            </a:r>
            <a:br>
              <a:rPr lang="he-IL" dirty="0"/>
            </a:br>
            <a:r>
              <a:rPr lang="en-US" dirty="0"/>
              <a:t>(CD4/non responders)</a:t>
            </a:r>
            <a:br>
              <a:rPr lang="en-US" dirty="0"/>
            </a:br>
            <a:r>
              <a:rPr lang="en-US" dirty="0"/>
              <a:t> zoom in analysis</a:t>
            </a:r>
          </a:p>
        </p:txBody>
      </p:sp>
      <p:pic>
        <p:nvPicPr>
          <p:cNvPr id="10" name="Picture 9">
            <a:extLst>
              <a:ext uri="{FF2B5EF4-FFF2-40B4-BE49-F238E27FC236}">
                <a16:creationId xmlns:a16="http://schemas.microsoft.com/office/drawing/2014/main" id="{B344A930-F0B1-4B5B-89C3-E2B2BDACC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267" y="157653"/>
            <a:ext cx="6424449" cy="6424449"/>
          </a:xfrm>
          <a:prstGeom prst="rect">
            <a:avLst/>
          </a:prstGeom>
        </p:spPr>
      </p:pic>
      <p:sp>
        <p:nvSpPr>
          <p:cNvPr id="11" name="Rectangle 10">
            <a:extLst>
              <a:ext uri="{FF2B5EF4-FFF2-40B4-BE49-F238E27FC236}">
                <a16:creationId xmlns:a16="http://schemas.microsoft.com/office/drawing/2014/main" id="{9759F57E-2344-46EE-A399-F17E3225DDB5}"/>
              </a:ext>
            </a:extLst>
          </p:cNvPr>
          <p:cNvSpPr/>
          <p:nvPr/>
        </p:nvSpPr>
        <p:spPr>
          <a:xfrm>
            <a:off x="6314091" y="638503"/>
            <a:ext cx="275895" cy="441434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2" name="Rectangle 11">
            <a:extLst>
              <a:ext uri="{FF2B5EF4-FFF2-40B4-BE49-F238E27FC236}">
                <a16:creationId xmlns:a16="http://schemas.microsoft.com/office/drawing/2014/main" id="{047CA261-5213-45DD-99F1-26F82609E549}"/>
              </a:ext>
            </a:extLst>
          </p:cNvPr>
          <p:cNvSpPr/>
          <p:nvPr/>
        </p:nvSpPr>
        <p:spPr>
          <a:xfrm>
            <a:off x="8812924" y="638502"/>
            <a:ext cx="359979" cy="441434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12212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07551-30A5-1E05-80C8-07B608821E59}"/>
              </a:ext>
            </a:extLst>
          </p:cNvPr>
          <p:cNvSpPr>
            <a:spLocks noGrp="1"/>
          </p:cNvSpPr>
          <p:nvPr>
            <p:ph type="title"/>
          </p:nvPr>
        </p:nvSpPr>
        <p:spPr>
          <a:xfrm>
            <a:off x="1589689" y="309945"/>
            <a:ext cx="9012621" cy="612337"/>
          </a:xfrm>
        </p:spPr>
        <p:txBody>
          <a:bodyPr>
            <a:normAutofit fontScale="90000"/>
          </a:bodyPr>
          <a:lstStyle/>
          <a:p>
            <a:pPr algn="ctr"/>
            <a:r>
              <a:rPr lang="en-US" dirty="0" err="1"/>
              <a:t>tSNE</a:t>
            </a:r>
            <a:endParaRPr lang="en-US" dirty="0"/>
          </a:p>
        </p:txBody>
      </p:sp>
      <p:pic>
        <p:nvPicPr>
          <p:cNvPr id="6" name="Content Placeholder 5">
            <a:extLst>
              <a:ext uri="{FF2B5EF4-FFF2-40B4-BE49-F238E27FC236}">
                <a16:creationId xmlns:a16="http://schemas.microsoft.com/office/drawing/2014/main" id="{03BF6E70-C834-4040-BB32-D57D6D086EF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22027" y="1218093"/>
            <a:ext cx="7049883" cy="5639907"/>
          </a:xfrm>
        </p:spPr>
      </p:pic>
    </p:spTree>
    <p:extLst>
      <p:ext uri="{BB962C8B-B14F-4D97-AF65-F5344CB8AC3E}">
        <p14:creationId xmlns:p14="http://schemas.microsoft.com/office/powerpoint/2010/main" val="544507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659A76F-7938-41CA-BD81-3EF2AD60426F}"/>
              </a:ext>
            </a:extLst>
          </p:cNvPr>
          <p:cNvSpPr>
            <a:spLocks noGrp="1"/>
          </p:cNvSpPr>
          <p:nvPr>
            <p:ph type="title"/>
          </p:nvPr>
        </p:nvSpPr>
        <p:spPr>
          <a:xfrm>
            <a:off x="4736224" y="296917"/>
            <a:ext cx="2719551" cy="940676"/>
          </a:xfrm>
        </p:spPr>
        <p:txBody>
          <a:bodyPr>
            <a:normAutofit fontScale="90000"/>
          </a:bodyPr>
          <a:lstStyle/>
          <a:p>
            <a:pPr algn="ctr"/>
            <a:r>
              <a:rPr lang="en-US" dirty="0" err="1"/>
              <a:t>tSNE</a:t>
            </a:r>
            <a:br>
              <a:rPr lang="he-IL" dirty="0"/>
            </a:br>
            <a:r>
              <a:rPr lang="en-US" dirty="0"/>
              <a:t>by response</a:t>
            </a:r>
          </a:p>
        </p:txBody>
      </p:sp>
      <p:pic>
        <p:nvPicPr>
          <p:cNvPr id="9" name="Picture 8">
            <a:extLst>
              <a:ext uri="{FF2B5EF4-FFF2-40B4-BE49-F238E27FC236}">
                <a16:creationId xmlns:a16="http://schemas.microsoft.com/office/drawing/2014/main" id="{E46184C2-6396-4EA3-A782-1C28E42FD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683" y="1459770"/>
            <a:ext cx="10970173" cy="4875633"/>
          </a:xfrm>
          <a:prstGeom prst="rect">
            <a:avLst/>
          </a:prstGeom>
        </p:spPr>
      </p:pic>
    </p:spTree>
    <p:extLst>
      <p:ext uri="{BB962C8B-B14F-4D97-AF65-F5344CB8AC3E}">
        <p14:creationId xmlns:p14="http://schemas.microsoft.com/office/powerpoint/2010/main" val="472014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76B7-11C9-CA1F-724E-E1F81CEBC7FE}"/>
              </a:ext>
            </a:extLst>
          </p:cNvPr>
          <p:cNvSpPr>
            <a:spLocks noGrp="1"/>
          </p:cNvSpPr>
          <p:nvPr>
            <p:ph type="title"/>
          </p:nvPr>
        </p:nvSpPr>
        <p:spPr>
          <a:xfrm>
            <a:off x="197069" y="428186"/>
            <a:ext cx="3720662" cy="4356647"/>
          </a:xfrm>
        </p:spPr>
        <p:txBody>
          <a:bodyPr>
            <a:normAutofit/>
          </a:bodyPr>
          <a:lstStyle/>
          <a:p>
            <a:r>
              <a:rPr lang="en-US" dirty="0"/>
              <a:t>Cluster 0 </a:t>
            </a:r>
            <a:br>
              <a:rPr lang="he-IL" dirty="0"/>
            </a:br>
            <a:r>
              <a:rPr lang="en-US" dirty="0"/>
              <a:t>zoom in analysis</a:t>
            </a:r>
            <a:br>
              <a:rPr lang="en-US" dirty="0"/>
            </a:br>
            <a:br>
              <a:rPr lang="en-US" dirty="0"/>
            </a:br>
            <a:r>
              <a:rPr lang="en-US" b="0" i="0" dirty="0">
                <a:solidFill>
                  <a:srgbClr val="333333"/>
                </a:solidFill>
                <a:effectLst/>
                <a:highlight>
                  <a:srgbClr val="FFFFFF"/>
                </a:highlight>
                <a:latin typeface="Helvetica Neue"/>
              </a:rPr>
              <a:t>contribution</a:t>
            </a:r>
            <a:br>
              <a:rPr lang="he-IL" b="0" i="0" dirty="0">
                <a:solidFill>
                  <a:srgbClr val="333333"/>
                </a:solidFill>
                <a:effectLst/>
                <a:highlight>
                  <a:srgbClr val="FFFFFF"/>
                </a:highlight>
                <a:latin typeface="Helvetica Neue"/>
              </a:rPr>
            </a:br>
            <a:r>
              <a:rPr lang="en-US" b="0" i="0" dirty="0">
                <a:solidFill>
                  <a:srgbClr val="333333"/>
                </a:solidFill>
                <a:effectLst/>
                <a:highlight>
                  <a:srgbClr val="FFFFFF"/>
                </a:highlight>
                <a:latin typeface="Helvetica Neue"/>
              </a:rPr>
              <a:t>per </a:t>
            </a:r>
            <a:r>
              <a:rPr lang="en-US" dirty="0">
                <a:solidFill>
                  <a:srgbClr val="333333"/>
                </a:solidFill>
                <a:highlight>
                  <a:srgbClr val="FFFFFF"/>
                </a:highlight>
                <a:latin typeface="Helvetica Neue"/>
              </a:rPr>
              <a:t>response</a:t>
            </a:r>
            <a:br>
              <a:rPr lang="en-US" b="0" i="0" dirty="0">
                <a:solidFill>
                  <a:srgbClr val="333333"/>
                </a:solidFill>
                <a:effectLst/>
                <a:highlight>
                  <a:srgbClr val="FFFFFF"/>
                </a:highlight>
                <a:latin typeface="Helvetica Neue"/>
              </a:rPr>
            </a:br>
            <a:endParaRPr lang="en-US" dirty="0"/>
          </a:p>
        </p:txBody>
      </p:sp>
      <p:pic>
        <p:nvPicPr>
          <p:cNvPr id="6" name="Picture 5">
            <a:extLst>
              <a:ext uri="{FF2B5EF4-FFF2-40B4-BE49-F238E27FC236}">
                <a16:creationId xmlns:a16="http://schemas.microsoft.com/office/drawing/2014/main" id="{296BBB72-91EE-41F4-8856-26168A19AD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924" y="112985"/>
            <a:ext cx="6611007" cy="6611007"/>
          </a:xfrm>
          <a:prstGeom prst="rect">
            <a:avLst/>
          </a:prstGeom>
        </p:spPr>
      </p:pic>
    </p:spTree>
    <p:extLst>
      <p:ext uri="{BB962C8B-B14F-4D97-AF65-F5344CB8AC3E}">
        <p14:creationId xmlns:p14="http://schemas.microsoft.com/office/powerpoint/2010/main" val="1093393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9D652A-3343-4215-A911-678CE0FB23E2}"/>
              </a:ext>
            </a:extLst>
          </p:cNvPr>
          <p:cNvSpPr txBox="1"/>
          <p:nvPr/>
        </p:nvSpPr>
        <p:spPr>
          <a:xfrm>
            <a:off x="124153" y="843483"/>
            <a:ext cx="2918592" cy="1323439"/>
          </a:xfrm>
          <a:prstGeom prst="rect">
            <a:avLst/>
          </a:prstGeom>
          <a:noFill/>
        </p:spPr>
        <p:txBody>
          <a:bodyPr wrap="square">
            <a:spAutoFit/>
          </a:bodyPr>
          <a:lstStyle/>
          <a:p>
            <a:r>
              <a:rPr lang="en-US" sz="4000" b="0" i="0" dirty="0">
                <a:solidFill>
                  <a:srgbClr val="333333"/>
                </a:solidFill>
                <a:effectLst/>
                <a:highlight>
                  <a:srgbClr val="FFFFFF"/>
                </a:highlight>
                <a:latin typeface="Helvetica Neue"/>
              </a:rPr>
              <a:t>contribution</a:t>
            </a:r>
            <a:br>
              <a:rPr lang="he-IL" sz="4000" b="0" i="0" dirty="0">
                <a:solidFill>
                  <a:srgbClr val="333333"/>
                </a:solidFill>
                <a:effectLst/>
                <a:highlight>
                  <a:srgbClr val="FFFFFF"/>
                </a:highlight>
                <a:latin typeface="Helvetica Neue"/>
              </a:rPr>
            </a:br>
            <a:r>
              <a:rPr lang="en-US" sz="4000" b="0" i="0" dirty="0">
                <a:solidFill>
                  <a:srgbClr val="333333"/>
                </a:solidFill>
                <a:effectLst/>
                <a:highlight>
                  <a:srgbClr val="FFFFFF"/>
                </a:highlight>
                <a:latin typeface="Helvetica Neue"/>
              </a:rPr>
              <a:t>per patient</a:t>
            </a:r>
            <a:endParaRPr lang="en-US" sz="4000" dirty="0"/>
          </a:p>
        </p:txBody>
      </p:sp>
      <p:pic>
        <p:nvPicPr>
          <p:cNvPr id="5" name="Picture 4">
            <a:extLst>
              <a:ext uri="{FF2B5EF4-FFF2-40B4-BE49-F238E27FC236}">
                <a16:creationId xmlns:a16="http://schemas.microsoft.com/office/drawing/2014/main" id="{9C878379-02D4-4F7F-BBBF-23E2734722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8760" y="260132"/>
            <a:ext cx="8939087" cy="6385062"/>
          </a:xfrm>
          <a:prstGeom prst="rect">
            <a:avLst/>
          </a:prstGeom>
        </p:spPr>
      </p:pic>
    </p:spTree>
    <p:extLst>
      <p:ext uri="{BB962C8B-B14F-4D97-AF65-F5344CB8AC3E}">
        <p14:creationId xmlns:p14="http://schemas.microsoft.com/office/powerpoint/2010/main" val="3159075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 of a diagram of a cell culture&#10;&#10;Description automatically generated with medium confidence">
            <a:extLst>
              <a:ext uri="{FF2B5EF4-FFF2-40B4-BE49-F238E27FC236}">
                <a16:creationId xmlns:a16="http://schemas.microsoft.com/office/drawing/2014/main" id="{123FF401-8BA7-072B-E71C-74FAEC5416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53893" y="1056289"/>
            <a:ext cx="7691115" cy="5345325"/>
          </a:xfrm>
        </p:spPr>
      </p:pic>
      <p:sp>
        <p:nvSpPr>
          <p:cNvPr id="8" name="TextBox 7">
            <a:extLst>
              <a:ext uri="{FF2B5EF4-FFF2-40B4-BE49-F238E27FC236}">
                <a16:creationId xmlns:a16="http://schemas.microsoft.com/office/drawing/2014/main" id="{A31D5D13-4EF2-774C-3DC8-D0D3D734133D}"/>
              </a:ext>
            </a:extLst>
          </p:cNvPr>
          <p:cNvSpPr txBox="1"/>
          <p:nvPr/>
        </p:nvSpPr>
        <p:spPr>
          <a:xfrm>
            <a:off x="136634" y="401206"/>
            <a:ext cx="4466897" cy="5755422"/>
          </a:xfrm>
          <a:prstGeom prst="rect">
            <a:avLst/>
          </a:prstGeom>
          <a:noFill/>
        </p:spPr>
        <p:txBody>
          <a:bodyPr wrap="square" rtlCol="0">
            <a:spAutoFit/>
          </a:bodyPr>
          <a:lstStyle/>
          <a:p>
            <a:r>
              <a:rPr lang="en-US" sz="2800" dirty="0"/>
              <a:t>The schema as we know it</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800" dirty="0"/>
              <a:t>What is your schema?</a:t>
            </a:r>
          </a:p>
        </p:txBody>
      </p:sp>
    </p:spTree>
    <p:extLst>
      <p:ext uri="{BB962C8B-B14F-4D97-AF65-F5344CB8AC3E}">
        <p14:creationId xmlns:p14="http://schemas.microsoft.com/office/powerpoint/2010/main" val="1157808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BF925-663E-DAFB-E47D-7096BD15476C}"/>
              </a:ext>
            </a:extLst>
          </p:cNvPr>
          <p:cNvSpPr>
            <a:spLocks noGrp="1"/>
          </p:cNvSpPr>
          <p:nvPr>
            <p:ph type="title"/>
          </p:nvPr>
        </p:nvSpPr>
        <p:spPr>
          <a:xfrm>
            <a:off x="0" y="893379"/>
            <a:ext cx="4151586" cy="3090042"/>
          </a:xfrm>
        </p:spPr>
        <p:txBody>
          <a:bodyPr>
            <a:normAutofit/>
          </a:bodyPr>
          <a:lstStyle/>
          <a:p>
            <a:r>
              <a:rPr lang="en-US" sz="3200" dirty="0"/>
              <a:t>activation/exhaustion markers</a:t>
            </a:r>
            <a:br>
              <a:rPr lang="en-US" sz="3200" dirty="0"/>
            </a:br>
            <a:r>
              <a:rPr lang="en-US" sz="3200" dirty="0" err="1"/>
              <a:t>Tigit</a:t>
            </a:r>
            <a:r>
              <a:rPr lang="en-US" sz="3200" dirty="0"/>
              <a:t>, Lag3, Havcr2, Tox </a:t>
            </a:r>
            <a:br>
              <a:rPr lang="en-US" sz="3200" dirty="0"/>
            </a:br>
            <a:r>
              <a:rPr lang="en-US" sz="3200" dirty="0"/>
              <a:t>(</a:t>
            </a:r>
            <a:r>
              <a:rPr lang="en-US" sz="3200" dirty="0" err="1"/>
              <a:t>vln</a:t>
            </a:r>
            <a:r>
              <a:rPr lang="en-US" sz="3200" dirty="0"/>
              <a:t>)</a:t>
            </a:r>
          </a:p>
        </p:txBody>
      </p:sp>
      <p:pic>
        <p:nvPicPr>
          <p:cNvPr id="6" name="Content Placeholder 5">
            <a:extLst>
              <a:ext uri="{FF2B5EF4-FFF2-40B4-BE49-F238E27FC236}">
                <a16:creationId xmlns:a16="http://schemas.microsoft.com/office/drawing/2014/main" id="{DF1F1CDE-FD92-46F7-B39B-15CDBC9D98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85292" y="286844"/>
            <a:ext cx="7541172" cy="6284311"/>
          </a:xfrm>
        </p:spPr>
      </p:pic>
    </p:spTree>
    <p:extLst>
      <p:ext uri="{BB962C8B-B14F-4D97-AF65-F5344CB8AC3E}">
        <p14:creationId xmlns:p14="http://schemas.microsoft.com/office/powerpoint/2010/main" val="936288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814A6652-469F-9117-FB40-80CB6BFFE2D6}"/>
              </a:ext>
            </a:extLst>
          </p:cNvPr>
          <p:cNvSpPr txBox="1">
            <a:spLocks/>
          </p:cNvSpPr>
          <p:nvPr/>
        </p:nvSpPr>
        <p:spPr>
          <a:xfrm>
            <a:off x="0" y="893379"/>
            <a:ext cx="4151586"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activation/exhaustion markers</a:t>
            </a:r>
            <a:br>
              <a:rPr lang="en-US" sz="3200" dirty="0"/>
            </a:br>
            <a:r>
              <a:rPr lang="en-US" sz="3200" dirty="0" err="1"/>
              <a:t>Tigit</a:t>
            </a:r>
            <a:r>
              <a:rPr lang="en-US" sz="3200" dirty="0"/>
              <a:t>, Lag3, Havcr2, Tox </a:t>
            </a:r>
          </a:p>
          <a:p>
            <a:r>
              <a:rPr lang="en-US" sz="3200" dirty="0"/>
              <a:t>(</a:t>
            </a:r>
            <a:r>
              <a:rPr lang="en-US" sz="3200" dirty="0" err="1"/>
              <a:t>groupby_treatment</a:t>
            </a:r>
            <a:r>
              <a:rPr lang="en-US" sz="3200" dirty="0"/>
              <a:t>)</a:t>
            </a:r>
          </a:p>
        </p:txBody>
      </p:sp>
      <p:pic>
        <p:nvPicPr>
          <p:cNvPr id="4" name="Picture 3">
            <a:extLst>
              <a:ext uri="{FF2B5EF4-FFF2-40B4-BE49-F238E27FC236}">
                <a16:creationId xmlns:a16="http://schemas.microsoft.com/office/drawing/2014/main" id="{8AB7A836-DB87-4A4C-9BCB-54E39E35BA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5738" y="784334"/>
            <a:ext cx="3173599" cy="5289331"/>
          </a:xfrm>
          <a:prstGeom prst="rect">
            <a:avLst/>
          </a:prstGeom>
        </p:spPr>
      </p:pic>
    </p:spTree>
    <p:extLst>
      <p:ext uri="{BB962C8B-B14F-4D97-AF65-F5344CB8AC3E}">
        <p14:creationId xmlns:p14="http://schemas.microsoft.com/office/powerpoint/2010/main" val="1119650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0" y="893379"/>
            <a:ext cx="4067504" cy="30952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Effector markers</a:t>
            </a:r>
          </a:p>
          <a:p>
            <a:r>
              <a:rPr lang="en-US" sz="3200" dirty="0" err="1"/>
              <a:t>Gzmb</a:t>
            </a:r>
            <a:r>
              <a:rPr lang="en-US" sz="3200" dirty="0"/>
              <a:t>, Prf1, </a:t>
            </a:r>
            <a:r>
              <a:rPr lang="en-US" sz="3200" dirty="0" err="1"/>
              <a:t>Ifng</a:t>
            </a:r>
            <a:r>
              <a:rPr lang="en-US" sz="3200" dirty="0"/>
              <a:t>, </a:t>
            </a:r>
            <a:r>
              <a:rPr lang="en-US" sz="3200" dirty="0" err="1"/>
              <a:t>Tnf</a:t>
            </a:r>
            <a:r>
              <a:rPr lang="en-US" sz="3200" dirty="0"/>
              <a:t>, </a:t>
            </a:r>
            <a:r>
              <a:rPr lang="en-US" sz="3200" dirty="0" err="1"/>
              <a:t>Icos</a:t>
            </a:r>
            <a:endParaRPr lang="en-US" sz="3200" dirty="0">
              <a:highlight>
                <a:srgbClr val="FFFF00"/>
              </a:highlight>
            </a:endParaRPr>
          </a:p>
          <a:p>
            <a:r>
              <a:rPr lang="en-US" sz="3200" dirty="0"/>
              <a:t>(</a:t>
            </a:r>
            <a:r>
              <a:rPr lang="en-US" sz="3200" dirty="0" err="1"/>
              <a:t>vln</a:t>
            </a:r>
            <a:r>
              <a:rPr lang="en-US" sz="3200" dirty="0"/>
              <a:t>)</a:t>
            </a:r>
          </a:p>
        </p:txBody>
      </p:sp>
      <p:pic>
        <p:nvPicPr>
          <p:cNvPr id="7" name="Content Placeholder 6">
            <a:extLst>
              <a:ext uri="{FF2B5EF4-FFF2-40B4-BE49-F238E27FC236}">
                <a16:creationId xmlns:a16="http://schemas.microsoft.com/office/drawing/2014/main" id="{FCEBA044-9374-48AC-A4E7-E67B1DC62C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14124" y="224535"/>
            <a:ext cx="7532469" cy="6277058"/>
          </a:xfrm>
        </p:spPr>
      </p:pic>
    </p:spTree>
    <p:extLst>
      <p:ext uri="{BB962C8B-B14F-4D97-AF65-F5344CB8AC3E}">
        <p14:creationId xmlns:p14="http://schemas.microsoft.com/office/powerpoint/2010/main" val="335425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0" y="893379"/>
            <a:ext cx="4151586"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Effector markers</a:t>
            </a:r>
          </a:p>
          <a:p>
            <a:r>
              <a:rPr lang="en-US" sz="3200" dirty="0" err="1"/>
              <a:t>Gzmb</a:t>
            </a:r>
            <a:r>
              <a:rPr lang="en-US" sz="3200" dirty="0"/>
              <a:t>, Prf1, </a:t>
            </a:r>
            <a:r>
              <a:rPr lang="en-US" sz="3200" dirty="0" err="1"/>
              <a:t>Ifng</a:t>
            </a:r>
            <a:r>
              <a:rPr lang="en-US" sz="3200" dirty="0"/>
              <a:t>, Il7r (</a:t>
            </a:r>
            <a:r>
              <a:rPr lang="en-US" sz="3200" dirty="0" err="1"/>
              <a:t>groupby_treatment</a:t>
            </a:r>
            <a:r>
              <a:rPr lang="en-US" sz="3200" dirty="0"/>
              <a:t>)</a:t>
            </a:r>
          </a:p>
        </p:txBody>
      </p:sp>
      <p:pic>
        <p:nvPicPr>
          <p:cNvPr id="3" name="Picture 2">
            <a:extLst>
              <a:ext uri="{FF2B5EF4-FFF2-40B4-BE49-F238E27FC236}">
                <a16:creationId xmlns:a16="http://schemas.microsoft.com/office/drawing/2014/main" id="{3BF2AD40-B914-4B60-87D7-BB45A93513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6552" y="893379"/>
            <a:ext cx="3197247" cy="5328745"/>
          </a:xfrm>
          <a:prstGeom prst="rect">
            <a:avLst/>
          </a:prstGeom>
        </p:spPr>
      </p:pic>
    </p:spTree>
    <p:extLst>
      <p:ext uri="{BB962C8B-B14F-4D97-AF65-F5344CB8AC3E}">
        <p14:creationId xmlns:p14="http://schemas.microsoft.com/office/powerpoint/2010/main" val="765998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1" y="893379"/>
            <a:ext cx="4501055"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Stem/</a:t>
            </a:r>
            <a:r>
              <a:rPr lang="en-US" sz="3200" dirty="0" err="1"/>
              <a:t>persister</a:t>
            </a:r>
            <a:r>
              <a:rPr lang="en-US" sz="3200" dirty="0"/>
              <a:t>/naïve markers</a:t>
            </a:r>
          </a:p>
          <a:p>
            <a:r>
              <a:rPr lang="en-US" sz="3200" dirty="0"/>
              <a:t>Il7r, CD44</a:t>
            </a:r>
          </a:p>
          <a:p>
            <a:r>
              <a:rPr lang="en-US" sz="3200" dirty="0"/>
              <a:t>(</a:t>
            </a:r>
            <a:r>
              <a:rPr lang="en-US" sz="3200" dirty="0" err="1"/>
              <a:t>vln</a:t>
            </a:r>
            <a:r>
              <a:rPr lang="en-US" sz="3200" dirty="0"/>
              <a:t>)</a:t>
            </a:r>
          </a:p>
        </p:txBody>
      </p:sp>
      <p:pic>
        <p:nvPicPr>
          <p:cNvPr id="5" name="Picture 4">
            <a:extLst>
              <a:ext uri="{FF2B5EF4-FFF2-40B4-BE49-F238E27FC236}">
                <a16:creationId xmlns:a16="http://schemas.microsoft.com/office/drawing/2014/main" id="{CA5D114C-2080-41D9-AF7F-22CEBD73A7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0406" y="893379"/>
            <a:ext cx="6237889" cy="5198241"/>
          </a:xfrm>
          <a:prstGeom prst="rect">
            <a:avLst/>
          </a:prstGeom>
        </p:spPr>
      </p:pic>
    </p:spTree>
    <p:extLst>
      <p:ext uri="{BB962C8B-B14F-4D97-AF65-F5344CB8AC3E}">
        <p14:creationId xmlns:p14="http://schemas.microsoft.com/office/powerpoint/2010/main" val="2875238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1" y="893379"/>
            <a:ext cx="4501055"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Stem/</a:t>
            </a:r>
            <a:r>
              <a:rPr lang="en-US" sz="3200" dirty="0" err="1"/>
              <a:t>persister</a:t>
            </a:r>
            <a:r>
              <a:rPr lang="en-US" sz="3200" dirty="0"/>
              <a:t>/naïve markers</a:t>
            </a:r>
          </a:p>
          <a:p>
            <a:r>
              <a:rPr lang="en-US" sz="3200" dirty="0"/>
              <a:t>Il7r, CD44</a:t>
            </a:r>
          </a:p>
          <a:p>
            <a:r>
              <a:rPr lang="en-US" sz="3200" dirty="0"/>
              <a:t>(</a:t>
            </a:r>
            <a:r>
              <a:rPr lang="en-US" sz="3200" dirty="0" err="1"/>
              <a:t>groupby_treatment</a:t>
            </a:r>
            <a:r>
              <a:rPr lang="en-US" sz="3200" dirty="0"/>
              <a:t>)</a:t>
            </a:r>
          </a:p>
        </p:txBody>
      </p:sp>
      <p:pic>
        <p:nvPicPr>
          <p:cNvPr id="5" name="Picture 4">
            <a:extLst>
              <a:ext uri="{FF2B5EF4-FFF2-40B4-BE49-F238E27FC236}">
                <a16:creationId xmlns:a16="http://schemas.microsoft.com/office/drawing/2014/main" id="{E280E2C4-F03B-46EF-8833-D51D0D7A4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0110" y="614855"/>
            <a:ext cx="3239814" cy="5399690"/>
          </a:xfrm>
          <a:prstGeom prst="rect">
            <a:avLst/>
          </a:prstGeom>
        </p:spPr>
      </p:pic>
    </p:spTree>
    <p:extLst>
      <p:ext uri="{BB962C8B-B14F-4D97-AF65-F5344CB8AC3E}">
        <p14:creationId xmlns:p14="http://schemas.microsoft.com/office/powerpoint/2010/main" val="56922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B45DD-24E6-E3B1-BB0E-7CE4B65AAA0F}"/>
              </a:ext>
            </a:extLst>
          </p:cNvPr>
          <p:cNvSpPr>
            <a:spLocks noGrp="1"/>
          </p:cNvSpPr>
          <p:nvPr>
            <p:ph type="title"/>
          </p:nvPr>
        </p:nvSpPr>
        <p:spPr>
          <a:xfrm>
            <a:off x="578069" y="504496"/>
            <a:ext cx="4813738" cy="2286001"/>
          </a:xfrm>
        </p:spPr>
        <p:txBody>
          <a:bodyPr>
            <a:normAutofit/>
          </a:bodyPr>
          <a:lstStyle/>
          <a:p>
            <a:r>
              <a:rPr lang="en-US" dirty="0"/>
              <a:t>Cluster 1</a:t>
            </a:r>
            <a:br>
              <a:rPr lang="he-IL" dirty="0"/>
            </a:br>
            <a:r>
              <a:rPr lang="en-US" dirty="0"/>
              <a:t>(cytotoxic CD8)</a:t>
            </a:r>
            <a:br>
              <a:rPr lang="en-US" dirty="0"/>
            </a:br>
            <a:r>
              <a:rPr lang="en-US" dirty="0"/>
              <a:t> zoom in analysis</a:t>
            </a:r>
          </a:p>
        </p:txBody>
      </p:sp>
      <p:pic>
        <p:nvPicPr>
          <p:cNvPr id="10" name="Picture 9">
            <a:extLst>
              <a:ext uri="{FF2B5EF4-FFF2-40B4-BE49-F238E27FC236}">
                <a16:creationId xmlns:a16="http://schemas.microsoft.com/office/drawing/2014/main" id="{B344A930-F0B1-4B5B-89C3-E2B2BDACC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267" y="157653"/>
            <a:ext cx="6424449" cy="6424449"/>
          </a:xfrm>
          <a:prstGeom prst="rect">
            <a:avLst/>
          </a:prstGeom>
        </p:spPr>
      </p:pic>
      <p:sp>
        <p:nvSpPr>
          <p:cNvPr id="11" name="Rectangle 10">
            <a:extLst>
              <a:ext uri="{FF2B5EF4-FFF2-40B4-BE49-F238E27FC236}">
                <a16:creationId xmlns:a16="http://schemas.microsoft.com/office/drawing/2014/main" id="{9759F57E-2344-46EE-A399-F17E3225DDB5}"/>
              </a:ext>
            </a:extLst>
          </p:cNvPr>
          <p:cNvSpPr/>
          <p:nvPr/>
        </p:nvSpPr>
        <p:spPr>
          <a:xfrm>
            <a:off x="6545318" y="638502"/>
            <a:ext cx="275895" cy="441434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2" name="Rectangle 11">
            <a:extLst>
              <a:ext uri="{FF2B5EF4-FFF2-40B4-BE49-F238E27FC236}">
                <a16:creationId xmlns:a16="http://schemas.microsoft.com/office/drawing/2014/main" id="{047CA261-5213-45DD-99F1-26F82609E549}"/>
              </a:ext>
            </a:extLst>
          </p:cNvPr>
          <p:cNvSpPr/>
          <p:nvPr/>
        </p:nvSpPr>
        <p:spPr>
          <a:xfrm>
            <a:off x="9066485" y="638502"/>
            <a:ext cx="359979" cy="441434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2878697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ED020BAC-C413-4344-89F5-26A8FE9F16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97014" y="1221281"/>
            <a:ext cx="7365160" cy="5523870"/>
          </a:xfrm>
        </p:spPr>
      </p:pic>
      <p:sp>
        <p:nvSpPr>
          <p:cNvPr id="2" name="Title 1">
            <a:extLst>
              <a:ext uri="{FF2B5EF4-FFF2-40B4-BE49-F238E27FC236}">
                <a16:creationId xmlns:a16="http://schemas.microsoft.com/office/drawing/2014/main" id="{53207551-30A5-1E05-80C8-07B608821E59}"/>
              </a:ext>
            </a:extLst>
          </p:cNvPr>
          <p:cNvSpPr>
            <a:spLocks noGrp="1"/>
          </p:cNvSpPr>
          <p:nvPr>
            <p:ph type="title"/>
          </p:nvPr>
        </p:nvSpPr>
        <p:spPr>
          <a:xfrm>
            <a:off x="1112783" y="199559"/>
            <a:ext cx="9966434" cy="635985"/>
          </a:xfrm>
        </p:spPr>
        <p:txBody>
          <a:bodyPr>
            <a:normAutofit fontScale="90000"/>
          </a:bodyPr>
          <a:lstStyle/>
          <a:p>
            <a:pPr algn="ctr"/>
            <a:r>
              <a:rPr lang="en-US" dirty="0" err="1"/>
              <a:t>tSNE</a:t>
            </a:r>
            <a:endParaRPr lang="en-US" dirty="0"/>
          </a:p>
        </p:txBody>
      </p:sp>
    </p:spTree>
    <p:extLst>
      <p:ext uri="{BB962C8B-B14F-4D97-AF65-F5344CB8AC3E}">
        <p14:creationId xmlns:p14="http://schemas.microsoft.com/office/powerpoint/2010/main" val="1161109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3E39C3C-297D-48CD-9E67-CD97FEB5908E}"/>
              </a:ext>
            </a:extLst>
          </p:cNvPr>
          <p:cNvSpPr>
            <a:spLocks noGrp="1"/>
          </p:cNvSpPr>
          <p:nvPr>
            <p:ph type="title"/>
          </p:nvPr>
        </p:nvSpPr>
        <p:spPr>
          <a:xfrm>
            <a:off x="4736224" y="296917"/>
            <a:ext cx="2719551" cy="940676"/>
          </a:xfrm>
        </p:spPr>
        <p:txBody>
          <a:bodyPr>
            <a:normAutofit fontScale="90000"/>
          </a:bodyPr>
          <a:lstStyle/>
          <a:p>
            <a:pPr algn="ctr"/>
            <a:r>
              <a:rPr lang="en-US" dirty="0" err="1"/>
              <a:t>tSNE</a:t>
            </a:r>
            <a:br>
              <a:rPr lang="he-IL" dirty="0"/>
            </a:br>
            <a:r>
              <a:rPr lang="en-US" dirty="0"/>
              <a:t>by response</a:t>
            </a:r>
          </a:p>
        </p:txBody>
      </p:sp>
      <p:pic>
        <p:nvPicPr>
          <p:cNvPr id="12" name="Picture 11">
            <a:extLst>
              <a:ext uri="{FF2B5EF4-FFF2-40B4-BE49-F238E27FC236}">
                <a16:creationId xmlns:a16="http://schemas.microsoft.com/office/drawing/2014/main" id="{1DE1DEF8-FFCD-4C83-AC26-E62902E7B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627" y="1897680"/>
            <a:ext cx="10780986" cy="3850352"/>
          </a:xfrm>
          <a:prstGeom prst="rect">
            <a:avLst/>
          </a:prstGeom>
        </p:spPr>
      </p:pic>
    </p:spTree>
    <p:extLst>
      <p:ext uri="{BB962C8B-B14F-4D97-AF65-F5344CB8AC3E}">
        <p14:creationId xmlns:p14="http://schemas.microsoft.com/office/powerpoint/2010/main" val="41089792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76B7-11C9-CA1F-724E-E1F81CEBC7FE}"/>
              </a:ext>
            </a:extLst>
          </p:cNvPr>
          <p:cNvSpPr>
            <a:spLocks noGrp="1"/>
          </p:cNvSpPr>
          <p:nvPr>
            <p:ph type="title"/>
          </p:nvPr>
        </p:nvSpPr>
        <p:spPr>
          <a:xfrm>
            <a:off x="197069" y="428186"/>
            <a:ext cx="3720662" cy="4356647"/>
          </a:xfrm>
        </p:spPr>
        <p:txBody>
          <a:bodyPr>
            <a:normAutofit/>
          </a:bodyPr>
          <a:lstStyle/>
          <a:p>
            <a:r>
              <a:rPr lang="en-US" dirty="0"/>
              <a:t>Cluster </a:t>
            </a:r>
            <a:r>
              <a:rPr lang="he-IL" dirty="0"/>
              <a:t>1</a:t>
            </a:r>
            <a:r>
              <a:rPr lang="en-US" dirty="0"/>
              <a:t> </a:t>
            </a:r>
            <a:br>
              <a:rPr lang="he-IL" dirty="0"/>
            </a:br>
            <a:r>
              <a:rPr lang="en-US" dirty="0"/>
              <a:t>zoom in analysis</a:t>
            </a:r>
            <a:br>
              <a:rPr lang="en-US" dirty="0"/>
            </a:br>
            <a:br>
              <a:rPr lang="en-US" dirty="0"/>
            </a:br>
            <a:r>
              <a:rPr lang="en-US" b="0" i="0" dirty="0">
                <a:solidFill>
                  <a:srgbClr val="333333"/>
                </a:solidFill>
                <a:effectLst/>
                <a:highlight>
                  <a:srgbClr val="FFFFFF"/>
                </a:highlight>
                <a:latin typeface="Helvetica Neue"/>
              </a:rPr>
              <a:t>contribution</a:t>
            </a:r>
            <a:br>
              <a:rPr lang="he-IL" b="0" i="0" dirty="0">
                <a:solidFill>
                  <a:srgbClr val="333333"/>
                </a:solidFill>
                <a:effectLst/>
                <a:highlight>
                  <a:srgbClr val="FFFFFF"/>
                </a:highlight>
                <a:latin typeface="Helvetica Neue"/>
              </a:rPr>
            </a:br>
            <a:r>
              <a:rPr lang="en-US" b="0" i="0" dirty="0">
                <a:solidFill>
                  <a:srgbClr val="333333"/>
                </a:solidFill>
                <a:effectLst/>
                <a:highlight>
                  <a:srgbClr val="FFFFFF"/>
                </a:highlight>
                <a:latin typeface="Helvetica Neue"/>
              </a:rPr>
              <a:t>per </a:t>
            </a:r>
            <a:r>
              <a:rPr lang="en-US" dirty="0">
                <a:solidFill>
                  <a:srgbClr val="333333"/>
                </a:solidFill>
                <a:highlight>
                  <a:srgbClr val="FFFFFF"/>
                </a:highlight>
                <a:latin typeface="Helvetica Neue"/>
              </a:rPr>
              <a:t>response</a:t>
            </a:r>
            <a:br>
              <a:rPr lang="en-US" b="0" i="0" dirty="0">
                <a:solidFill>
                  <a:srgbClr val="333333"/>
                </a:solidFill>
                <a:effectLst/>
                <a:highlight>
                  <a:srgbClr val="FFFFFF"/>
                </a:highlight>
                <a:latin typeface="Helvetica Neue"/>
              </a:rPr>
            </a:br>
            <a:endParaRPr lang="en-US" dirty="0"/>
          </a:p>
        </p:txBody>
      </p:sp>
      <p:pic>
        <p:nvPicPr>
          <p:cNvPr id="4" name="Picture 3">
            <a:extLst>
              <a:ext uri="{FF2B5EF4-FFF2-40B4-BE49-F238E27FC236}">
                <a16:creationId xmlns:a16="http://schemas.microsoft.com/office/drawing/2014/main" id="{85FAF2E1-7732-43B2-A702-FEDB9610F8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497" y="310055"/>
            <a:ext cx="6237890" cy="6237890"/>
          </a:xfrm>
          <a:prstGeom prst="rect">
            <a:avLst/>
          </a:prstGeom>
        </p:spPr>
      </p:pic>
    </p:spTree>
    <p:extLst>
      <p:ext uri="{BB962C8B-B14F-4D97-AF65-F5344CB8AC3E}">
        <p14:creationId xmlns:p14="http://schemas.microsoft.com/office/powerpoint/2010/main" val="36652934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50D81-3F5A-A51D-17F4-4D862A81A9FD}"/>
              </a:ext>
            </a:extLst>
          </p:cNvPr>
          <p:cNvSpPr>
            <a:spLocks noGrp="1"/>
          </p:cNvSpPr>
          <p:nvPr>
            <p:ph type="title"/>
          </p:nvPr>
        </p:nvSpPr>
        <p:spPr/>
        <p:txBody>
          <a:bodyPr/>
          <a:lstStyle/>
          <a:p>
            <a:pPr algn="ctr"/>
            <a:r>
              <a:rPr lang="en-US" dirty="0"/>
              <a:t>Our data </a:t>
            </a:r>
            <a:br>
              <a:rPr lang="en-US" dirty="0"/>
            </a:br>
            <a:r>
              <a:rPr lang="en-US" dirty="0"/>
              <a:t> </a:t>
            </a:r>
          </a:p>
        </p:txBody>
      </p:sp>
      <p:sp>
        <p:nvSpPr>
          <p:cNvPr id="3" name="Content Placeholder 2">
            <a:extLst>
              <a:ext uri="{FF2B5EF4-FFF2-40B4-BE49-F238E27FC236}">
                <a16:creationId xmlns:a16="http://schemas.microsoft.com/office/drawing/2014/main" id="{ABF6418B-BDA5-7FB6-B7DA-376BF4BFD91B}"/>
              </a:ext>
            </a:extLst>
          </p:cNvPr>
          <p:cNvSpPr>
            <a:spLocks noGrp="1"/>
          </p:cNvSpPr>
          <p:nvPr>
            <p:ph idx="1"/>
          </p:nvPr>
        </p:nvSpPr>
        <p:spPr/>
        <p:txBody>
          <a:bodyPr/>
          <a:lstStyle/>
          <a:p>
            <a:r>
              <a:rPr lang="en-US" dirty="0"/>
              <a:t>4 responders &amp; 4 non responders from Ella institute</a:t>
            </a:r>
          </a:p>
          <a:p>
            <a:r>
              <a:rPr lang="en-US" dirty="0"/>
              <a:t>Melanoma</a:t>
            </a:r>
          </a:p>
          <a:p>
            <a:r>
              <a:rPr lang="en-US" dirty="0"/>
              <a:t>History of immunotherapy – No</a:t>
            </a:r>
          </a:p>
          <a:p>
            <a:r>
              <a:rPr lang="en-US" dirty="0"/>
              <a:t>Site of TIL harvest ?</a:t>
            </a:r>
          </a:p>
          <a:p>
            <a:endParaRPr lang="en-US" dirty="0"/>
          </a:p>
        </p:txBody>
      </p:sp>
    </p:spTree>
    <p:extLst>
      <p:ext uri="{BB962C8B-B14F-4D97-AF65-F5344CB8AC3E}">
        <p14:creationId xmlns:p14="http://schemas.microsoft.com/office/powerpoint/2010/main" val="405346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9D652A-3343-4215-A911-678CE0FB23E2}"/>
              </a:ext>
            </a:extLst>
          </p:cNvPr>
          <p:cNvSpPr txBox="1"/>
          <p:nvPr/>
        </p:nvSpPr>
        <p:spPr>
          <a:xfrm>
            <a:off x="124153" y="843483"/>
            <a:ext cx="2918592" cy="1323439"/>
          </a:xfrm>
          <a:prstGeom prst="rect">
            <a:avLst/>
          </a:prstGeom>
          <a:noFill/>
        </p:spPr>
        <p:txBody>
          <a:bodyPr wrap="square">
            <a:spAutoFit/>
          </a:bodyPr>
          <a:lstStyle/>
          <a:p>
            <a:r>
              <a:rPr lang="en-US" sz="4000" b="0" i="0" dirty="0">
                <a:solidFill>
                  <a:srgbClr val="333333"/>
                </a:solidFill>
                <a:effectLst/>
                <a:highlight>
                  <a:srgbClr val="FFFFFF"/>
                </a:highlight>
                <a:latin typeface="Helvetica Neue"/>
              </a:rPr>
              <a:t>contribution</a:t>
            </a:r>
            <a:br>
              <a:rPr lang="he-IL" sz="4000" b="0" i="0" dirty="0">
                <a:solidFill>
                  <a:srgbClr val="333333"/>
                </a:solidFill>
                <a:effectLst/>
                <a:highlight>
                  <a:srgbClr val="FFFFFF"/>
                </a:highlight>
                <a:latin typeface="Helvetica Neue"/>
              </a:rPr>
            </a:br>
            <a:r>
              <a:rPr lang="en-US" sz="4000" b="0" i="0" dirty="0">
                <a:solidFill>
                  <a:srgbClr val="333333"/>
                </a:solidFill>
                <a:effectLst/>
                <a:highlight>
                  <a:srgbClr val="FFFFFF"/>
                </a:highlight>
                <a:latin typeface="Helvetica Neue"/>
              </a:rPr>
              <a:t>per patient</a:t>
            </a:r>
            <a:endParaRPr lang="en-US" sz="4000" dirty="0"/>
          </a:p>
        </p:txBody>
      </p:sp>
      <p:pic>
        <p:nvPicPr>
          <p:cNvPr id="3" name="Picture 2">
            <a:extLst>
              <a:ext uri="{FF2B5EF4-FFF2-40B4-BE49-F238E27FC236}">
                <a16:creationId xmlns:a16="http://schemas.microsoft.com/office/drawing/2014/main" id="{6D51F6F1-507B-4760-9019-898889DCA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1345" y="449505"/>
            <a:ext cx="8342586" cy="5958990"/>
          </a:xfrm>
          <a:prstGeom prst="rect">
            <a:avLst/>
          </a:prstGeom>
        </p:spPr>
      </p:pic>
    </p:spTree>
    <p:extLst>
      <p:ext uri="{BB962C8B-B14F-4D97-AF65-F5344CB8AC3E}">
        <p14:creationId xmlns:p14="http://schemas.microsoft.com/office/powerpoint/2010/main" val="3208475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BF925-663E-DAFB-E47D-7096BD15476C}"/>
              </a:ext>
            </a:extLst>
          </p:cNvPr>
          <p:cNvSpPr>
            <a:spLocks noGrp="1"/>
          </p:cNvSpPr>
          <p:nvPr>
            <p:ph type="title"/>
          </p:nvPr>
        </p:nvSpPr>
        <p:spPr>
          <a:xfrm>
            <a:off x="0" y="893379"/>
            <a:ext cx="4151586" cy="3090042"/>
          </a:xfrm>
        </p:spPr>
        <p:txBody>
          <a:bodyPr>
            <a:normAutofit/>
          </a:bodyPr>
          <a:lstStyle/>
          <a:p>
            <a:r>
              <a:rPr lang="en-US" sz="3200" dirty="0"/>
              <a:t>activation/exhaustion markers</a:t>
            </a:r>
            <a:br>
              <a:rPr lang="en-US" sz="3200" dirty="0"/>
            </a:br>
            <a:r>
              <a:rPr lang="en-US" sz="3200" dirty="0" err="1"/>
              <a:t>Tigit</a:t>
            </a:r>
            <a:r>
              <a:rPr lang="en-US" sz="3200" dirty="0"/>
              <a:t>, Lag3, Havcr2, Tox </a:t>
            </a:r>
            <a:br>
              <a:rPr lang="en-US" sz="3200" dirty="0"/>
            </a:br>
            <a:r>
              <a:rPr lang="en-US" sz="3200" dirty="0"/>
              <a:t>(</a:t>
            </a:r>
            <a:r>
              <a:rPr lang="en-US" sz="3200" dirty="0" err="1"/>
              <a:t>vln</a:t>
            </a:r>
            <a:r>
              <a:rPr lang="en-US" sz="3200" dirty="0"/>
              <a:t>)</a:t>
            </a:r>
          </a:p>
        </p:txBody>
      </p:sp>
      <p:pic>
        <p:nvPicPr>
          <p:cNvPr id="7" name="Picture 6">
            <a:extLst>
              <a:ext uri="{FF2B5EF4-FFF2-40B4-BE49-F238E27FC236}">
                <a16:creationId xmlns:a16="http://schemas.microsoft.com/office/drawing/2014/main" id="{64108EA8-9E71-45A8-94E4-4EE5D1C7C9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9264" y="606971"/>
            <a:ext cx="7037727" cy="5864773"/>
          </a:xfrm>
          <a:prstGeom prst="rect">
            <a:avLst/>
          </a:prstGeom>
        </p:spPr>
      </p:pic>
    </p:spTree>
    <p:extLst>
      <p:ext uri="{BB962C8B-B14F-4D97-AF65-F5344CB8AC3E}">
        <p14:creationId xmlns:p14="http://schemas.microsoft.com/office/powerpoint/2010/main" val="3285188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814A6652-469F-9117-FB40-80CB6BFFE2D6}"/>
              </a:ext>
            </a:extLst>
          </p:cNvPr>
          <p:cNvSpPr txBox="1">
            <a:spLocks/>
          </p:cNvSpPr>
          <p:nvPr/>
        </p:nvSpPr>
        <p:spPr>
          <a:xfrm>
            <a:off x="0" y="893379"/>
            <a:ext cx="4151586"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activation/exhaustion markers</a:t>
            </a:r>
            <a:br>
              <a:rPr lang="en-US" sz="3200" dirty="0"/>
            </a:br>
            <a:r>
              <a:rPr lang="en-US" sz="3200" dirty="0" err="1"/>
              <a:t>Tigit</a:t>
            </a:r>
            <a:r>
              <a:rPr lang="en-US" sz="3200" dirty="0"/>
              <a:t>, Lag3, Havcr2, Tox </a:t>
            </a:r>
          </a:p>
          <a:p>
            <a:r>
              <a:rPr lang="en-US" sz="3200" dirty="0"/>
              <a:t>(</a:t>
            </a:r>
            <a:r>
              <a:rPr lang="en-US" sz="3200" dirty="0" err="1"/>
              <a:t>groupby_treatment</a:t>
            </a:r>
            <a:r>
              <a:rPr lang="en-US" sz="3200" dirty="0"/>
              <a:t>)</a:t>
            </a:r>
          </a:p>
        </p:txBody>
      </p:sp>
      <p:pic>
        <p:nvPicPr>
          <p:cNvPr id="4" name="Picture 3">
            <a:extLst>
              <a:ext uri="{FF2B5EF4-FFF2-40B4-BE49-F238E27FC236}">
                <a16:creationId xmlns:a16="http://schemas.microsoft.com/office/drawing/2014/main" id="{5E0A8C0A-84DC-4E45-90BA-2E1469C781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2497" y="276773"/>
            <a:ext cx="3944006" cy="6573344"/>
          </a:xfrm>
          <a:prstGeom prst="rect">
            <a:avLst/>
          </a:prstGeom>
        </p:spPr>
      </p:pic>
    </p:spTree>
    <p:extLst>
      <p:ext uri="{BB962C8B-B14F-4D97-AF65-F5344CB8AC3E}">
        <p14:creationId xmlns:p14="http://schemas.microsoft.com/office/powerpoint/2010/main" val="1226550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0" y="893379"/>
            <a:ext cx="4151586"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Effector markers</a:t>
            </a:r>
          </a:p>
          <a:p>
            <a:r>
              <a:rPr lang="en-US" sz="3200" dirty="0" err="1"/>
              <a:t>Gzmb</a:t>
            </a:r>
            <a:r>
              <a:rPr lang="en-US" sz="3200" dirty="0"/>
              <a:t>, Prf1, </a:t>
            </a:r>
            <a:r>
              <a:rPr lang="en-US" sz="3200" dirty="0" err="1"/>
              <a:t>Ifng</a:t>
            </a:r>
            <a:r>
              <a:rPr lang="en-US" sz="3200" dirty="0"/>
              <a:t>, Il7r (</a:t>
            </a:r>
            <a:r>
              <a:rPr lang="en-US" sz="3200" dirty="0" err="1"/>
              <a:t>vln</a:t>
            </a:r>
            <a:r>
              <a:rPr lang="en-US" sz="3200" dirty="0"/>
              <a:t>)</a:t>
            </a:r>
          </a:p>
        </p:txBody>
      </p:sp>
      <p:pic>
        <p:nvPicPr>
          <p:cNvPr id="5" name="Content Placeholder 4">
            <a:extLst>
              <a:ext uri="{FF2B5EF4-FFF2-40B4-BE49-F238E27FC236}">
                <a16:creationId xmlns:a16="http://schemas.microsoft.com/office/drawing/2014/main" id="{1809D3F7-B089-43D5-B0E8-E93E36C6FB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06007" y="652626"/>
            <a:ext cx="6996244" cy="5830204"/>
          </a:xfrm>
        </p:spPr>
      </p:pic>
    </p:spTree>
    <p:extLst>
      <p:ext uri="{BB962C8B-B14F-4D97-AF65-F5344CB8AC3E}">
        <p14:creationId xmlns:p14="http://schemas.microsoft.com/office/powerpoint/2010/main" val="825898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0" y="893379"/>
            <a:ext cx="4151586"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Effector markers</a:t>
            </a:r>
          </a:p>
          <a:p>
            <a:r>
              <a:rPr lang="en-US" sz="3200" dirty="0" err="1"/>
              <a:t>Gzmb</a:t>
            </a:r>
            <a:r>
              <a:rPr lang="en-US" sz="3200" dirty="0"/>
              <a:t>, Prf1, </a:t>
            </a:r>
            <a:r>
              <a:rPr lang="en-US" sz="3200" dirty="0" err="1"/>
              <a:t>Ifng</a:t>
            </a:r>
            <a:r>
              <a:rPr lang="en-US" sz="3200" dirty="0"/>
              <a:t>, Il7r (</a:t>
            </a:r>
            <a:r>
              <a:rPr lang="en-US" sz="3200" dirty="0" err="1"/>
              <a:t>groupby_treatment</a:t>
            </a:r>
            <a:r>
              <a:rPr lang="en-US" sz="3200" dirty="0"/>
              <a:t>)</a:t>
            </a:r>
          </a:p>
        </p:txBody>
      </p:sp>
      <p:pic>
        <p:nvPicPr>
          <p:cNvPr id="7" name="Picture 6">
            <a:extLst>
              <a:ext uri="{FF2B5EF4-FFF2-40B4-BE49-F238E27FC236}">
                <a16:creationId xmlns:a16="http://schemas.microsoft.com/office/drawing/2014/main" id="{C43A94B3-8D8F-4EAE-8729-2DEE622302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6750" y="337641"/>
            <a:ext cx="3605576" cy="6009293"/>
          </a:xfrm>
          <a:prstGeom prst="rect">
            <a:avLst/>
          </a:prstGeom>
        </p:spPr>
      </p:pic>
    </p:spTree>
    <p:extLst>
      <p:ext uri="{BB962C8B-B14F-4D97-AF65-F5344CB8AC3E}">
        <p14:creationId xmlns:p14="http://schemas.microsoft.com/office/powerpoint/2010/main" val="4237655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1" y="893379"/>
            <a:ext cx="4501055"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Stem/</a:t>
            </a:r>
            <a:r>
              <a:rPr lang="en-US" sz="3200" dirty="0" err="1"/>
              <a:t>persister</a:t>
            </a:r>
            <a:r>
              <a:rPr lang="en-US" sz="3200" dirty="0"/>
              <a:t>/naïve markers</a:t>
            </a:r>
          </a:p>
          <a:p>
            <a:r>
              <a:rPr lang="en-US" sz="3200" dirty="0"/>
              <a:t>Il7r, CD44</a:t>
            </a:r>
          </a:p>
          <a:p>
            <a:r>
              <a:rPr lang="en-US" sz="3200" dirty="0"/>
              <a:t>(</a:t>
            </a:r>
            <a:r>
              <a:rPr lang="en-US" sz="3200" dirty="0" err="1"/>
              <a:t>vln</a:t>
            </a:r>
            <a:r>
              <a:rPr lang="en-US" sz="3200" dirty="0"/>
              <a:t>)</a:t>
            </a:r>
          </a:p>
        </p:txBody>
      </p:sp>
      <p:pic>
        <p:nvPicPr>
          <p:cNvPr id="5" name="Picture 4">
            <a:extLst>
              <a:ext uri="{FF2B5EF4-FFF2-40B4-BE49-F238E27FC236}">
                <a16:creationId xmlns:a16="http://schemas.microsoft.com/office/drawing/2014/main" id="{233B19E9-DF88-49D6-80D6-24FF6DAA61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8306" y="1174531"/>
            <a:ext cx="6176928" cy="5147441"/>
          </a:xfrm>
          <a:prstGeom prst="rect">
            <a:avLst/>
          </a:prstGeom>
        </p:spPr>
      </p:pic>
    </p:spTree>
    <p:extLst>
      <p:ext uri="{BB962C8B-B14F-4D97-AF65-F5344CB8AC3E}">
        <p14:creationId xmlns:p14="http://schemas.microsoft.com/office/powerpoint/2010/main" val="117845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1" y="893379"/>
            <a:ext cx="4501055"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Stem/</a:t>
            </a:r>
            <a:r>
              <a:rPr lang="en-US" sz="3200" dirty="0" err="1"/>
              <a:t>persister</a:t>
            </a:r>
            <a:r>
              <a:rPr lang="en-US" sz="3200" dirty="0"/>
              <a:t>/naïve markers</a:t>
            </a:r>
          </a:p>
          <a:p>
            <a:r>
              <a:rPr lang="en-US" sz="3200" dirty="0"/>
              <a:t>Il7r, CD44</a:t>
            </a:r>
          </a:p>
          <a:p>
            <a:r>
              <a:rPr lang="en-US" sz="3200" dirty="0"/>
              <a:t>(</a:t>
            </a:r>
            <a:r>
              <a:rPr lang="en-US" sz="3200" dirty="0" err="1"/>
              <a:t>groupby_treatment</a:t>
            </a:r>
            <a:r>
              <a:rPr lang="en-US" sz="3200" dirty="0"/>
              <a:t>)</a:t>
            </a:r>
          </a:p>
        </p:txBody>
      </p:sp>
      <p:pic>
        <p:nvPicPr>
          <p:cNvPr id="5" name="Picture 4">
            <a:extLst>
              <a:ext uri="{FF2B5EF4-FFF2-40B4-BE49-F238E27FC236}">
                <a16:creationId xmlns:a16="http://schemas.microsoft.com/office/drawing/2014/main" id="{9F3EC96B-16B6-4F7A-894E-C65440E24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7401" y="1166648"/>
            <a:ext cx="2866171" cy="4776952"/>
          </a:xfrm>
          <a:prstGeom prst="rect">
            <a:avLst/>
          </a:prstGeom>
        </p:spPr>
      </p:pic>
    </p:spTree>
    <p:extLst>
      <p:ext uri="{BB962C8B-B14F-4D97-AF65-F5344CB8AC3E}">
        <p14:creationId xmlns:p14="http://schemas.microsoft.com/office/powerpoint/2010/main" val="2928410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510C2-6CE3-40C9-A338-6FE061A8AA11}"/>
              </a:ext>
            </a:extLst>
          </p:cNvPr>
          <p:cNvSpPr>
            <a:spLocks noGrp="1"/>
          </p:cNvSpPr>
          <p:nvPr>
            <p:ph type="title"/>
          </p:nvPr>
        </p:nvSpPr>
        <p:spPr/>
        <p:txBody>
          <a:bodyPr/>
          <a:lstStyle/>
          <a:p>
            <a:pPr algn="ctr"/>
            <a:r>
              <a:rPr lang="en-US" dirty="0"/>
              <a:t>Summary cluster 1</a:t>
            </a:r>
          </a:p>
        </p:txBody>
      </p:sp>
      <p:sp>
        <p:nvSpPr>
          <p:cNvPr id="3" name="Content Placeholder 2">
            <a:extLst>
              <a:ext uri="{FF2B5EF4-FFF2-40B4-BE49-F238E27FC236}">
                <a16:creationId xmlns:a16="http://schemas.microsoft.com/office/drawing/2014/main" id="{370F01DE-4DAD-4109-85E3-B757A6D9F4B2}"/>
              </a:ext>
            </a:extLst>
          </p:cNvPr>
          <p:cNvSpPr>
            <a:spLocks noGrp="1"/>
          </p:cNvSpPr>
          <p:nvPr>
            <p:ph idx="1"/>
          </p:nvPr>
        </p:nvSpPr>
        <p:spPr/>
        <p:txBody>
          <a:bodyPr/>
          <a:lstStyle/>
          <a:p>
            <a:r>
              <a:rPr lang="en-GB" b="0" i="0" dirty="0">
                <a:solidFill>
                  <a:srgbClr val="202124"/>
                </a:solidFill>
                <a:effectLst/>
                <a:latin typeface="Roboto" panose="02000000000000000000" pitchFamily="2" charset="0"/>
              </a:rPr>
              <a:t>CD40LG higher in non responders. what is this?</a:t>
            </a:r>
          </a:p>
          <a:p>
            <a:r>
              <a:rPr lang="en-GB" b="0" i="0" dirty="0">
                <a:solidFill>
                  <a:srgbClr val="202124"/>
                </a:solidFill>
                <a:effectLst/>
                <a:latin typeface="Roboto" panose="02000000000000000000" pitchFamily="2" charset="0"/>
              </a:rPr>
              <a:t>klf2, bach2, CD27, higher in responders (?)</a:t>
            </a:r>
            <a:endParaRPr lang="en-US" dirty="0"/>
          </a:p>
        </p:txBody>
      </p:sp>
    </p:spTree>
    <p:extLst>
      <p:ext uri="{BB962C8B-B14F-4D97-AF65-F5344CB8AC3E}">
        <p14:creationId xmlns:p14="http://schemas.microsoft.com/office/powerpoint/2010/main" val="3467294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B45DD-24E6-E3B1-BB0E-7CE4B65AAA0F}"/>
              </a:ext>
            </a:extLst>
          </p:cNvPr>
          <p:cNvSpPr>
            <a:spLocks noGrp="1"/>
          </p:cNvSpPr>
          <p:nvPr>
            <p:ph type="title"/>
          </p:nvPr>
        </p:nvSpPr>
        <p:spPr>
          <a:xfrm>
            <a:off x="578069" y="504496"/>
            <a:ext cx="4813738" cy="2286001"/>
          </a:xfrm>
        </p:spPr>
        <p:txBody>
          <a:bodyPr>
            <a:normAutofit/>
          </a:bodyPr>
          <a:lstStyle/>
          <a:p>
            <a:r>
              <a:rPr lang="en-US" dirty="0"/>
              <a:t>Cluster 2</a:t>
            </a:r>
            <a:br>
              <a:rPr lang="he-IL" dirty="0"/>
            </a:br>
            <a:r>
              <a:rPr lang="en-US" dirty="0"/>
              <a:t>(cytotoxic CD8)</a:t>
            </a:r>
            <a:br>
              <a:rPr lang="en-US" dirty="0"/>
            </a:br>
            <a:r>
              <a:rPr lang="en-US" dirty="0"/>
              <a:t> zoom in analysis</a:t>
            </a:r>
          </a:p>
        </p:txBody>
      </p:sp>
      <p:pic>
        <p:nvPicPr>
          <p:cNvPr id="10" name="Picture 9">
            <a:extLst>
              <a:ext uri="{FF2B5EF4-FFF2-40B4-BE49-F238E27FC236}">
                <a16:creationId xmlns:a16="http://schemas.microsoft.com/office/drawing/2014/main" id="{B344A930-F0B1-4B5B-89C3-E2B2BDACC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267" y="157653"/>
            <a:ext cx="6424449" cy="6424449"/>
          </a:xfrm>
          <a:prstGeom prst="rect">
            <a:avLst/>
          </a:prstGeom>
        </p:spPr>
      </p:pic>
      <p:sp>
        <p:nvSpPr>
          <p:cNvPr id="11" name="Rectangle 10">
            <a:extLst>
              <a:ext uri="{FF2B5EF4-FFF2-40B4-BE49-F238E27FC236}">
                <a16:creationId xmlns:a16="http://schemas.microsoft.com/office/drawing/2014/main" id="{9759F57E-2344-46EE-A399-F17E3225DDB5}"/>
              </a:ext>
            </a:extLst>
          </p:cNvPr>
          <p:cNvSpPr/>
          <p:nvPr/>
        </p:nvSpPr>
        <p:spPr>
          <a:xfrm>
            <a:off x="6773918" y="583324"/>
            <a:ext cx="275895" cy="441434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2" name="Rectangle 11">
            <a:extLst>
              <a:ext uri="{FF2B5EF4-FFF2-40B4-BE49-F238E27FC236}">
                <a16:creationId xmlns:a16="http://schemas.microsoft.com/office/drawing/2014/main" id="{047CA261-5213-45DD-99F1-26F82609E549}"/>
              </a:ext>
            </a:extLst>
          </p:cNvPr>
          <p:cNvSpPr/>
          <p:nvPr/>
        </p:nvSpPr>
        <p:spPr>
          <a:xfrm>
            <a:off x="9287203" y="677916"/>
            <a:ext cx="359979" cy="4414345"/>
          </a:xfrm>
          <a:prstGeom prst="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Tree>
    <p:extLst>
      <p:ext uri="{BB962C8B-B14F-4D97-AF65-F5344CB8AC3E}">
        <p14:creationId xmlns:p14="http://schemas.microsoft.com/office/powerpoint/2010/main" val="68442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07551-30A5-1E05-80C8-07B608821E59}"/>
              </a:ext>
            </a:extLst>
          </p:cNvPr>
          <p:cNvSpPr>
            <a:spLocks noGrp="1"/>
          </p:cNvSpPr>
          <p:nvPr>
            <p:ph type="title"/>
          </p:nvPr>
        </p:nvSpPr>
        <p:spPr/>
        <p:txBody>
          <a:bodyPr/>
          <a:lstStyle/>
          <a:p>
            <a:pPr algn="ctr"/>
            <a:r>
              <a:rPr lang="en-US" dirty="0" err="1"/>
              <a:t>tSNE</a:t>
            </a:r>
            <a:endParaRPr lang="en-US" dirty="0"/>
          </a:p>
        </p:txBody>
      </p:sp>
      <p:pic>
        <p:nvPicPr>
          <p:cNvPr id="6" name="Content Placeholder 5">
            <a:extLst>
              <a:ext uri="{FF2B5EF4-FFF2-40B4-BE49-F238E27FC236}">
                <a16:creationId xmlns:a16="http://schemas.microsoft.com/office/drawing/2014/main" id="{A95708A7-74AD-4080-B6A2-F40BEBB1EA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9246" y="1781503"/>
            <a:ext cx="6876932" cy="4584621"/>
          </a:xfrm>
        </p:spPr>
      </p:pic>
    </p:spTree>
    <p:extLst>
      <p:ext uri="{BB962C8B-B14F-4D97-AF65-F5344CB8AC3E}">
        <p14:creationId xmlns:p14="http://schemas.microsoft.com/office/powerpoint/2010/main" val="260588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0E9D7-A8CA-6162-4087-A846E136ADDD}"/>
              </a:ext>
            </a:extLst>
          </p:cNvPr>
          <p:cNvSpPr>
            <a:spLocks noGrp="1"/>
          </p:cNvSpPr>
          <p:nvPr>
            <p:ph type="title"/>
          </p:nvPr>
        </p:nvSpPr>
        <p:spPr>
          <a:xfrm>
            <a:off x="4875486" y="263252"/>
            <a:ext cx="2441028" cy="986466"/>
          </a:xfrm>
        </p:spPr>
        <p:txBody>
          <a:bodyPr/>
          <a:lstStyle/>
          <a:p>
            <a:pPr algn="ctr"/>
            <a:r>
              <a:rPr lang="en-US" dirty="0" err="1"/>
              <a:t>tSNE</a:t>
            </a:r>
            <a:endParaRPr lang="en-US" dirty="0"/>
          </a:p>
        </p:txBody>
      </p:sp>
      <p:pic>
        <p:nvPicPr>
          <p:cNvPr id="7" name="Content Placeholder 6">
            <a:extLst>
              <a:ext uri="{FF2B5EF4-FFF2-40B4-BE49-F238E27FC236}">
                <a16:creationId xmlns:a16="http://schemas.microsoft.com/office/drawing/2014/main" id="{2CE669FD-93C7-4F1F-AA6D-F79944818F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4731" y="1532237"/>
            <a:ext cx="7593765" cy="5062511"/>
          </a:xfrm>
        </p:spPr>
      </p:pic>
    </p:spTree>
    <p:extLst>
      <p:ext uri="{BB962C8B-B14F-4D97-AF65-F5344CB8AC3E}">
        <p14:creationId xmlns:p14="http://schemas.microsoft.com/office/powerpoint/2010/main" val="2696184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EBF685F-7303-47EC-B2A9-DD6B01C7EE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043" y="2136229"/>
            <a:ext cx="11437357" cy="4084770"/>
          </a:xfrm>
          <a:prstGeom prst="rect">
            <a:avLst/>
          </a:prstGeom>
        </p:spPr>
      </p:pic>
      <p:sp>
        <p:nvSpPr>
          <p:cNvPr id="16" name="Title 1">
            <a:extLst>
              <a:ext uri="{FF2B5EF4-FFF2-40B4-BE49-F238E27FC236}">
                <a16:creationId xmlns:a16="http://schemas.microsoft.com/office/drawing/2014/main" id="{36945BE8-A6AC-4DC9-A292-551A064F2E3D}"/>
              </a:ext>
            </a:extLst>
          </p:cNvPr>
          <p:cNvSpPr>
            <a:spLocks noGrp="1"/>
          </p:cNvSpPr>
          <p:nvPr>
            <p:ph type="title"/>
          </p:nvPr>
        </p:nvSpPr>
        <p:spPr>
          <a:xfrm>
            <a:off x="4736224" y="296917"/>
            <a:ext cx="2719551" cy="940676"/>
          </a:xfrm>
        </p:spPr>
        <p:txBody>
          <a:bodyPr>
            <a:normAutofit fontScale="90000"/>
          </a:bodyPr>
          <a:lstStyle/>
          <a:p>
            <a:pPr algn="ctr"/>
            <a:r>
              <a:rPr lang="en-US" dirty="0" err="1"/>
              <a:t>tSNE</a:t>
            </a:r>
            <a:br>
              <a:rPr lang="he-IL" dirty="0"/>
            </a:br>
            <a:r>
              <a:rPr lang="en-US" dirty="0"/>
              <a:t>by response</a:t>
            </a:r>
          </a:p>
        </p:txBody>
      </p:sp>
    </p:spTree>
    <p:extLst>
      <p:ext uri="{BB962C8B-B14F-4D97-AF65-F5344CB8AC3E}">
        <p14:creationId xmlns:p14="http://schemas.microsoft.com/office/powerpoint/2010/main" val="3089905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276B7-11C9-CA1F-724E-E1F81CEBC7FE}"/>
              </a:ext>
            </a:extLst>
          </p:cNvPr>
          <p:cNvSpPr>
            <a:spLocks noGrp="1"/>
          </p:cNvSpPr>
          <p:nvPr>
            <p:ph type="title"/>
          </p:nvPr>
        </p:nvSpPr>
        <p:spPr>
          <a:xfrm>
            <a:off x="197069" y="428186"/>
            <a:ext cx="3720662" cy="4356647"/>
          </a:xfrm>
        </p:spPr>
        <p:txBody>
          <a:bodyPr>
            <a:normAutofit/>
          </a:bodyPr>
          <a:lstStyle/>
          <a:p>
            <a:r>
              <a:rPr lang="en-US" dirty="0"/>
              <a:t>Cluster </a:t>
            </a:r>
            <a:r>
              <a:rPr lang="he-IL" dirty="0"/>
              <a:t>2</a:t>
            </a:r>
            <a:r>
              <a:rPr lang="en-US" dirty="0"/>
              <a:t> </a:t>
            </a:r>
            <a:br>
              <a:rPr lang="he-IL" dirty="0"/>
            </a:br>
            <a:r>
              <a:rPr lang="en-US" dirty="0"/>
              <a:t>zoom in analysis</a:t>
            </a:r>
            <a:br>
              <a:rPr lang="en-US" dirty="0"/>
            </a:br>
            <a:br>
              <a:rPr lang="en-US" dirty="0"/>
            </a:br>
            <a:r>
              <a:rPr lang="en-US" b="0" i="0" dirty="0">
                <a:solidFill>
                  <a:srgbClr val="333333"/>
                </a:solidFill>
                <a:effectLst/>
                <a:highlight>
                  <a:srgbClr val="FFFFFF"/>
                </a:highlight>
                <a:latin typeface="Helvetica Neue"/>
              </a:rPr>
              <a:t>contribution</a:t>
            </a:r>
            <a:br>
              <a:rPr lang="he-IL" b="0" i="0" dirty="0">
                <a:solidFill>
                  <a:srgbClr val="333333"/>
                </a:solidFill>
                <a:effectLst/>
                <a:highlight>
                  <a:srgbClr val="FFFFFF"/>
                </a:highlight>
                <a:latin typeface="Helvetica Neue"/>
              </a:rPr>
            </a:br>
            <a:r>
              <a:rPr lang="en-US" b="0" i="0" dirty="0">
                <a:solidFill>
                  <a:srgbClr val="333333"/>
                </a:solidFill>
                <a:effectLst/>
                <a:highlight>
                  <a:srgbClr val="FFFFFF"/>
                </a:highlight>
                <a:latin typeface="Helvetica Neue"/>
              </a:rPr>
              <a:t>per </a:t>
            </a:r>
            <a:r>
              <a:rPr lang="en-US" dirty="0">
                <a:solidFill>
                  <a:srgbClr val="333333"/>
                </a:solidFill>
                <a:highlight>
                  <a:srgbClr val="FFFFFF"/>
                </a:highlight>
                <a:latin typeface="Helvetica Neue"/>
              </a:rPr>
              <a:t>response</a:t>
            </a:r>
            <a:br>
              <a:rPr lang="en-US" b="0" i="0" dirty="0">
                <a:solidFill>
                  <a:srgbClr val="333333"/>
                </a:solidFill>
                <a:effectLst/>
                <a:highlight>
                  <a:srgbClr val="FFFFFF"/>
                </a:highlight>
                <a:latin typeface="Helvetica Neue"/>
              </a:rPr>
            </a:br>
            <a:endParaRPr lang="en-US" dirty="0"/>
          </a:p>
        </p:txBody>
      </p:sp>
      <p:pic>
        <p:nvPicPr>
          <p:cNvPr id="5" name="Picture 4">
            <a:extLst>
              <a:ext uri="{FF2B5EF4-FFF2-40B4-BE49-F238E27FC236}">
                <a16:creationId xmlns:a16="http://schemas.microsoft.com/office/drawing/2014/main" id="{50C4F6A2-8378-417E-8E80-4EE8DD4B5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5945" y="609709"/>
            <a:ext cx="5489028" cy="5489028"/>
          </a:xfrm>
          <a:prstGeom prst="rect">
            <a:avLst/>
          </a:prstGeom>
        </p:spPr>
      </p:pic>
    </p:spTree>
    <p:extLst>
      <p:ext uri="{BB962C8B-B14F-4D97-AF65-F5344CB8AC3E}">
        <p14:creationId xmlns:p14="http://schemas.microsoft.com/office/powerpoint/2010/main" val="1422099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9D652A-3343-4215-A911-678CE0FB23E2}"/>
              </a:ext>
            </a:extLst>
          </p:cNvPr>
          <p:cNvSpPr txBox="1"/>
          <p:nvPr/>
        </p:nvSpPr>
        <p:spPr>
          <a:xfrm>
            <a:off x="124153" y="843483"/>
            <a:ext cx="2918592" cy="1323439"/>
          </a:xfrm>
          <a:prstGeom prst="rect">
            <a:avLst/>
          </a:prstGeom>
          <a:noFill/>
        </p:spPr>
        <p:txBody>
          <a:bodyPr wrap="square">
            <a:spAutoFit/>
          </a:bodyPr>
          <a:lstStyle/>
          <a:p>
            <a:r>
              <a:rPr lang="en-US" sz="4000" b="0" i="0" dirty="0">
                <a:solidFill>
                  <a:srgbClr val="333333"/>
                </a:solidFill>
                <a:effectLst/>
                <a:highlight>
                  <a:srgbClr val="FFFFFF"/>
                </a:highlight>
                <a:latin typeface="Helvetica Neue"/>
              </a:rPr>
              <a:t>contribution</a:t>
            </a:r>
            <a:br>
              <a:rPr lang="he-IL" sz="4000" b="0" i="0" dirty="0">
                <a:solidFill>
                  <a:srgbClr val="333333"/>
                </a:solidFill>
                <a:effectLst/>
                <a:highlight>
                  <a:srgbClr val="FFFFFF"/>
                </a:highlight>
                <a:latin typeface="Helvetica Neue"/>
              </a:rPr>
            </a:br>
            <a:r>
              <a:rPr lang="en-US" sz="4000" b="0" i="0" dirty="0">
                <a:solidFill>
                  <a:srgbClr val="333333"/>
                </a:solidFill>
                <a:effectLst/>
                <a:highlight>
                  <a:srgbClr val="FFFFFF"/>
                </a:highlight>
                <a:latin typeface="Helvetica Neue"/>
              </a:rPr>
              <a:t>per patient</a:t>
            </a:r>
            <a:endParaRPr lang="en-US" sz="4000" dirty="0"/>
          </a:p>
        </p:txBody>
      </p:sp>
      <p:pic>
        <p:nvPicPr>
          <p:cNvPr id="5" name="Picture 4">
            <a:extLst>
              <a:ext uri="{FF2B5EF4-FFF2-40B4-BE49-F238E27FC236}">
                <a16:creationId xmlns:a16="http://schemas.microsoft.com/office/drawing/2014/main" id="{12A162BE-38E7-4CFB-85BE-98507F0D7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6260" y="834736"/>
            <a:ext cx="7680960" cy="5486400"/>
          </a:xfrm>
          <a:prstGeom prst="rect">
            <a:avLst/>
          </a:prstGeom>
        </p:spPr>
      </p:pic>
    </p:spTree>
    <p:extLst>
      <p:ext uri="{BB962C8B-B14F-4D97-AF65-F5344CB8AC3E}">
        <p14:creationId xmlns:p14="http://schemas.microsoft.com/office/powerpoint/2010/main" val="13445986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BF925-663E-DAFB-E47D-7096BD15476C}"/>
              </a:ext>
            </a:extLst>
          </p:cNvPr>
          <p:cNvSpPr>
            <a:spLocks noGrp="1"/>
          </p:cNvSpPr>
          <p:nvPr>
            <p:ph type="title"/>
          </p:nvPr>
        </p:nvSpPr>
        <p:spPr>
          <a:xfrm>
            <a:off x="0" y="893379"/>
            <a:ext cx="4151586" cy="3090042"/>
          </a:xfrm>
        </p:spPr>
        <p:txBody>
          <a:bodyPr>
            <a:normAutofit/>
          </a:bodyPr>
          <a:lstStyle/>
          <a:p>
            <a:r>
              <a:rPr lang="en-US" sz="3200" dirty="0"/>
              <a:t>activation/exhaustion markers</a:t>
            </a:r>
            <a:br>
              <a:rPr lang="en-US" sz="3200" dirty="0"/>
            </a:br>
            <a:r>
              <a:rPr lang="en-US" sz="3200" dirty="0" err="1"/>
              <a:t>Tigit</a:t>
            </a:r>
            <a:r>
              <a:rPr lang="en-US" sz="3200" dirty="0"/>
              <a:t>, Lag3, Havcr2, Tox </a:t>
            </a:r>
            <a:br>
              <a:rPr lang="en-US" sz="3200" dirty="0"/>
            </a:br>
            <a:r>
              <a:rPr lang="en-US" sz="3200" dirty="0"/>
              <a:t>(</a:t>
            </a:r>
            <a:r>
              <a:rPr lang="en-US" sz="3200" dirty="0" err="1"/>
              <a:t>vln</a:t>
            </a:r>
            <a:r>
              <a:rPr lang="en-US" sz="3200" dirty="0"/>
              <a:t>)</a:t>
            </a:r>
          </a:p>
        </p:txBody>
      </p:sp>
      <p:pic>
        <p:nvPicPr>
          <p:cNvPr id="4" name="Picture 3">
            <a:extLst>
              <a:ext uri="{FF2B5EF4-FFF2-40B4-BE49-F238E27FC236}">
                <a16:creationId xmlns:a16="http://schemas.microsoft.com/office/drawing/2014/main" id="{2CC9763F-B229-414B-A140-70361E057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4510" y="692806"/>
            <a:ext cx="6726620" cy="5605517"/>
          </a:xfrm>
          <a:prstGeom prst="rect">
            <a:avLst/>
          </a:prstGeom>
        </p:spPr>
      </p:pic>
    </p:spTree>
    <p:extLst>
      <p:ext uri="{BB962C8B-B14F-4D97-AF65-F5344CB8AC3E}">
        <p14:creationId xmlns:p14="http://schemas.microsoft.com/office/powerpoint/2010/main" val="7797186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814A6652-469F-9117-FB40-80CB6BFFE2D6}"/>
              </a:ext>
            </a:extLst>
          </p:cNvPr>
          <p:cNvSpPr txBox="1">
            <a:spLocks/>
          </p:cNvSpPr>
          <p:nvPr/>
        </p:nvSpPr>
        <p:spPr>
          <a:xfrm>
            <a:off x="0" y="893379"/>
            <a:ext cx="4151586"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activation/exhaustion markers</a:t>
            </a:r>
            <a:br>
              <a:rPr lang="en-US" sz="3200" dirty="0"/>
            </a:br>
            <a:r>
              <a:rPr lang="en-US" sz="3200" dirty="0" err="1"/>
              <a:t>Tigit</a:t>
            </a:r>
            <a:r>
              <a:rPr lang="en-US" sz="3200" dirty="0"/>
              <a:t>, Lag3, Havcr2, Tox </a:t>
            </a:r>
          </a:p>
          <a:p>
            <a:r>
              <a:rPr lang="en-US" sz="3200" dirty="0"/>
              <a:t>(</a:t>
            </a:r>
            <a:r>
              <a:rPr lang="en-US" sz="3200" dirty="0" err="1"/>
              <a:t>groupby_treatment</a:t>
            </a:r>
            <a:r>
              <a:rPr lang="en-US" sz="3200" dirty="0"/>
              <a:t>)</a:t>
            </a:r>
          </a:p>
        </p:txBody>
      </p:sp>
      <p:pic>
        <p:nvPicPr>
          <p:cNvPr id="3" name="Picture 2">
            <a:extLst>
              <a:ext uri="{FF2B5EF4-FFF2-40B4-BE49-F238E27FC236}">
                <a16:creationId xmlns:a16="http://schemas.microsoft.com/office/drawing/2014/main" id="{9C472A71-9E1C-45E9-9B2B-CAF1C14ED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0416" y="476468"/>
            <a:ext cx="3407980" cy="5679967"/>
          </a:xfrm>
          <a:prstGeom prst="rect">
            <a:avLst/>
          </a:prstGeom>
        </p:spPr>
      </p:pic>
    </p:spTree>
    <p:extLst>
      <p:ext uri="{BB962C8B-B14F-4D97-AF65-F5344CB8AC3E}">
        <p14:creationId xmlns:p14="http://schemas.microsoft.com/office/powerpoint/2010/main" val="11405384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0" y="893379"/>
            <a:ext cx="4151586"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Effector markers</a:t>
            </a:r>
          </a:p>
          <a:p>
            <a:r>
              <a:rPr lang="en-US" sz="3200" dirty="0" err="1"/>
              <a:t>Gzmb</a:t>
            </a:r>
            <a:r>
              <a:rPr lang="en-US" sz="3200" dirty="0"/>
              <a:t>, Prf1, </a:t>
            </a:r>
            <a:r>
              <a:rPr lang="en-US" sz="3200" dirty="0" err="1"/>
              <a:t>Ifng</a:t>
            </a:r>
            <a:r>
              <a:rPr lang="en-US" sz="3200" dirty="0"/>
              <a:t>, Il7r (</a:t>
            </a:r>
            <a:r>
              <a:rPr lang="en-US" sz="3200" dirty="0" err="1"/>
              <a:t>vln</a:t>
            </a:r>
            <a:r>
              <a:rPr lang="en-US" sz="3200" dirty="0"/>
              <a:t>)</a:t>
            </a:r>
          </a:p>
        </p:txBody>
      </p:sp>
      <p:pic>
        <p:nvPicPr>
          <p:cNvPr id="7" name="Content Placeholder 6">
            <a:extLst>
              <a:ext uri="{FF2B5EF4-FFF2-40B4-BE49-F238E27FC236}">
                <a16:creationId xmlns:a16="http://schemas.microsoft.com/office/drawing/2014/main" id="{5EAF41BE-0660-45DC-BB47-77C52F92158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910958" y="530320"/>
            <a:ext cx="6956831" cy="5797360"/>
          </a:xfrm>
        </p:spPr>
      </p:pic>
    </p:spTree>
    <p:extLst>
      <p:ext uri="{BB962C8B-B14F-4D97-AF65-F5344CB8AC3E}">
        <p14:creationId xmlns:p14="http://schemas.microsoft.com/office/powerpoint/2010/main" val="5302718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0" y="893379"/>
            <a:ext cx="4151586"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Effector markers</a:t>
            </a:r>
          </a:p>
          <a:p>
            <a:r>
              <a:rPr lang="en-US" sz="3200" dirty="0" err="1"/>
              <a:t>Gzmb</a:t>
            </a:r>
            <a:r>
              <a:rPr lang="en-US" sz="3200" dirty="0"/>
              <a:t>, Prf1, </a:t>
            </a:r>
            <a:r>
              <a:rPr lang="en-US" sz="3200" dirty="0" err="1"/>
              <a:t>Ifng</a:t>
            </a:r>
            <a:r>
              <a:rPr lang="en-US" sz="3200" dirty="0"/>
              <a:t>, Il7r (</a:t>
            </a:r>
            <a:r>
              <a:rPr lang="en-US" sz="3200" dirty="0" err="1"/>
              <a:t>groupby_treatment</a:t>
            </a:r>
            <a:r>
              <a:rPr lang="en-US" sz="3200" dirty="0"/>
              <a:t>)</a:t>
            </a:r>
          </a:p>
        </p:txBody>
      </p:sp>
      <p:pic>
        <p:nvPicPr>
          <p:cNvPr id="3" name="Picture 2">
            <a:extLst>
              <a:ext uri="{FF2B5EF4-FFF2-40B4-BE49-F238E27FC236}">
                <a16:creationId xmlns:a16="http://schemas.microsoft.com/office/drawing/2014/main" id="{93F4C065-35BB-49DB-9ABB-FB6070629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0416" y="953812"/>
            <a:ext cx="3183058" cy="5305097"/>
          </a:xfrm>
          <a:prstGeom prst="rect">
            <a:avLst/>
          </a:prstGeom>
        </p:spPr>
      </p:pic>
    </p:spTree>
    <p:extLst>
      <p:ext uri="{BB962C8B-B14F-4D97-AF65-F5344CB8AC3E}">
        <p14:creationId xmlns:p14="http://schemas.microsoft.com/office/powerpoint/2010/main" val="2198163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1" y="893379"/>
            <a:ext cx="4501055"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Stem/</a:t>
            </a:r>
            <a:r>
              <a:rPr lang="en-US" sz="3200" dirty="0" err="1"/>
              <a:t>persister</a:t>
            </a:r>
            <a:r>
              <a:rPr lang="en-US" sz="3200" dirty="0"/>
              <a:t>/naïve markers</a:t>
            </a:r>
          </a:p>
          <a:p>
            <a:r>
              <a:rPr lang="en-US" sz="3200" dirty="0"/>
              <a:t>Il7r, CD44 </a:t>
            </a:r>
          </a:p>
          <a:p>
            <a:r>
              <a:rPr lang="en-US" sz="3200" dirty="0"/>
              <a:t>(</a:t>
            </a:r>
            <a:r>
              <a:rPr lang="en-US" sz="3200" dirty="0" err="1"/>
              <a:t>vln</a:t>
            </a:r>
            <a:r>
              <a:rPr lang="en-US" sz="3200" dirty="0"/>
              <a:t>)</a:t>
            </a:r>
          </a:p>
        </p:txBody>
      </p:sp>
      <p:pic>
        <p:nvPicPr>
          <p:cNvPr id="5" name="Picture 4">
            <a:extLst>
              <a:ext uri="{FF2B5EF4-FFF2-40B4-BE49-F238E27FC236}">
                <a16:creationId xmlns:a16="http://schemas.microsoft.com/office/drawing/2014/main" id="{1F68DBFA-792D-46BC-A3DE-BDB18CD00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53358"/>
            <a:ext cx="5826934" cy="4855779"/>
          </a:xfrm>
          <a:prstGeom prst="rect">
            <a:avLst/>
          </a:prstGeom>
        </p:spPr>
      </p:pic>
    </p:spTree>
    <p:extLst>
      <p:ext uri="{BB962C8B-B14F-4D97-AF65-F5344CB8AC3E}">
        <p14:creationId xmlns:p14="http://schemas.microsoft.com/office/powerpoint/2010/main" val="310248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B16C8C1-7004-9196-4C3B-FDD7338C0D0F}"/>
              </a:ext>
            </a:extLst>
          </p:cNvPr>
          <p:cNvSpPr txBox="1">
            <a:spLocks/>
          </p:cNvSpPr>
          <p:nvPr/>
        </p:nvSpPr>
        <p:spPr>
          <a:xfrm>
            <a:off x="-1" y="893379"/>
            <a:ext cx="4501055"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Stem/</a:t>
            </a:r>
            <a:r>
              <a:rPr lang="en-US" sz="3200" dirty="0" err="1"/>
              <a:t>persister</a:t>
            </a:r>
            <a:r>
              <a:rPr lang="en-US" sz="3200" dirty="0"/>
              <a:t>/naïve markers</a:t>
            </a:r>
          </a:p>
          <a:p>
            <a:r>
              <a:rPr lang="en-US" sz="3200" dirty="0"/>
              <a:t>Il7r, CD44</a:t>
            </a:r>
          </a:p>
          <a:p>
            <a:r>
              <a:rPr lang="en-US" sz="3200" dirty="0"/>
              <a:t>(</a:t>
            </a:r>
            <a:r>
              <a:rPr lang="en-US" sz="3200" dirty="0" err="1"/>
              <a:t>groupby_treatment</a:t>
            </a:r>
            <a:r>
              <a:rPr lang="en-US" sz="3200" dirty="0"/>
              <a:t>)</a:t>
            </a:r>
          </a:p>
        </p:txBody>
      </p:sp>
      <p:pic>
        <p:nvPicPr>
          <p:cNvPr id="5" name="Picture 4">
            <a:extLst>
              <a:ext uri="{FF2B5EF4-FFF2-40B4-BE49-F238E27FC236}">
                <a16:creationId xmlns:a16="http://schemas.microsoft.com/office/drawing/2014/main" id="{90529531-384E-452A-B1D3-5A7D9E0957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64824" y="862726"/>
            <a:ext cx="3079528" cy="5132547"/>
          </a:xfrm>
          <a:prstGeom prst="rect">
            <a:avLst/>
          </a:prstGeom>
        </p:spPr>
      </p:pic>
    </p:spTree>
    <p:extLst>
      <p:ext uri="{BB962C8B-B14F-4D97-AF65-F5344CB8AC3E}">
        <p14:creationId xmlns:p14="http://schemas.microsoft.com/office/powerpoint/2010/main" val="38842095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510C2-6CE3-40C9-A338-6FE061A8AA11}"/>
              </a:ext>
            </a:extLst>
          </p:cNvPr>
          <p:cNvSpPr>
            <a:spLocks noGrp="1"/>
          </p:cNvSpPr>
          <p:nvPr>
            <p:ph type="title"/>
          </p:nvPr>
        </p:nvSpPr>
        <p:spPr/>
        <p:txBody>
          <a:bodyPr/>
          <a:lstStyle/>
          <a:p>
            <a:pPr algn="ctr"/>
            <a:r>
              <a:rPr lang="en-US" dirty="0"/>
              <a:t>Summary cluster 2</a:t>
            </a:r>
          </a:p>
        </p:txBody>
      </p:sp>
      <p:sp>
        <p:nvSpPr>
          <p:cNvPr id="3" name="Content Placeholder 2">
            <a:extLst>
              <a:ext uri="{FF2B5EF4-FFF2-40B4-BE49-F238E27FC236}">
                <a16:creationId xmlns:a16="http://schemas.microsoft.com/office/drawing/2014/main" id="{370F01DE-4DAD-4109-85E3-B757A6D9F4B2}"/>
              </a:ext>
            </a:extLst>
          </p:cNvPr>
          <p:cNvSpPr>
            <a:spLocks noGrp="1"/>
          </p:cNvSpPr>
          <p:nvPr>
            <p:ph idx="1"/>
          </p:nvPr>
        </p:nvSpPr>
        <p:spPr/>
        <p:txBody>
          <a:bodyPr/>
          <a:lstStyle/>
          <a:p>
            <a:r>
              <a:rPr lang="en-GB" b="0" i="0" dirty="0">
                <a:solidFill>
                  <a:srgbClr val="202124"/>
                </a:solidFill>
                <a:effectLst/>
                <a:latin typeface="Roboto" panose="02000000000000000000" pitchFamily="2" charset="0"/>
              </a:rPr>
              <a:t>- cluster 0,2 (inside clus2 analysis) more non-responders</a:t>
            </a:r>
            <a:br>
              <a:rPr lang="en-GB" dirty="0"/>
            </a:br>
            <a:r>
              <a:rPr lang="en-GB" b="0" i="0" dirty="0">
                <a:solidFill>
                  <a:srgbClr val="202124"/>
                </a:solidFill>
                <a:effectLst/>
                <a:latin typeface="Roboto" panose="02000000000000000000" pitchFamily="2" charset="0"/>
              </a:rPr>
              <a:t>- cluster 1,3 more responders</a:t>
            </a:r>
            <a:br>
              <a:rPr lang="en-GB" dirty="0"/>
            </a:br>
            <a:r>
              <a:rPr lang="en-GB" b="0" i="0" dirty="0">
                <a:solidFill>
                  <a:srgbClr val="202124"/>
                </a:solidFill>
                <a:effectLst/>
                <a:latin typeface="Roboto" panose="02000000000000000000" pitchFamily="2" charset="0"/>
              </a:rPr>
              <a:t>- CD40LG, ENTPD1, : higher in non</a:t>
            </a:r>
            <a:r>
              <a:rPr lang="he-IL" b="0" i="0" dirty="0">
                <a:solidFill>
                  <a:srgbClr val="202124"/>
                </a:solidFill>
                <a:effectLst/>
                <a:latin typeface="Roboto" panose="02000000000000000000" pitchFamily="2" charset="0"/>
              </a:rPr>
              <a:t> </a:t>
            </a:r>
            <a:r>
              <a:rPr lang="en-GB" b="0" i="0" dirty="0">
                <a:solidFill>
                  <a:srgbClr val="202124"/>
                </a:solidFill>
                <a:effectLst/>
                <a:latin typeface="Roboto" panose="02000000000000000000" pitchFamily="2" charset="0"/>
              </a:rPr>
              <a:t>responders</a:t>
            </a:r>
            <a:br>
              <a:rPr lang="en-GB" dirty="0"/>
            </a:br>
            <a:r>
              <a:rPr lang="en-GB" b="0" i="0" dirty="0">
                <a:solidFill>
                  <a:srgbClr val="202124"/>
                </a:solidFill>
                <a:effectLst/>
                <a:latin typeface="Roboto" panose="02000000000000000000" pitchFamily="2" charset="0"/>
              </a:rPr>
              <a:t>- GZMB, prf1, IFNG, GZMK, CD27, : higher in responders</a:t>
            </a:r>
            <a:br>
              <a:rPr lang="en-GB" dirty="0"/>
            </a:br>
            <a:r>
              <a:rPr lang="en-GB" b="0" i="0" dirty="0">
                <a:solidFill>
                  <a:srgbClr val="202124"/>
                </a:solidFill>
                <a:effectLst/>
                <a:latin typeface="Roboto" panose="02000000000000000000" pitchFamily="2" charset="0"/>
              </a:rPr>
              <a:t>- exhaustion : TIM3, TIGIT, TNF higher in </a:t>
            </a:r>
            <a:r>
              <a:rPr lang="en-GB" b="0" i="0" dirty="0" err="1">
                <a:solidFill>
                  <a:srgbClr val="202124"/>
                </a:solidFill>
                <a:effectLst/>
                <a:latin typeface="Roboto" panose="02000000000000000000" pitchFamily="2" charset="0"/>
              </a:rPr>
              <a:t>respondesr</a:t>
            </a:r>
            <a:br>
              <a:rPr lang="en-GB" dirty="0"/>
            </a:br>
            <a:r>
              <a:rPr lang="en-GB" b="0" i="0" dirty="0">
                <a:solidFill>
                  <a:srgbClr val="202124"/>
                </a:solidFill>
                <a:effectLst/>
                <a:latin typeface="Roboto" panose="02000000000000000000" pitchFamily="2" charset="0"/>
              </a:rPr>
              <a:t>- naive-like/memory : CD44, higher in responders</a:t>
            </a:r>
            <a:br>
              <a:rPr lang="en-GB" dirty="0"/>
            </a:br>
            <a:r>
              <a:rPr lang="en-GB" b="0" i="0" dirty="0">
                <a:solidFill>
                  <a:srgbClr val="202124"/>
                </a:solidFill>
                <a:effectLst/>
                <a:latin typeface="Roboto" panose="02000000000000000000" pitchFamily="2" charset="0"/>
              </a:rPr>
              <a:t>- effector/memory : KLF2, higher in responders</a:t>
            </a:r>
            <a:endParaRPr lang="en-US" dirty="0"/>
          </a:p>
        </p:txBody>
      </p:sp>
    </p:spTree>
    <p:extLst>
      <p:ext uri="{BB962C8B-B14F-4D97-AF65-F5344CB8AC3E}">
        <p14:creationId xmlns:p14="http://schemas.microsoft.com/office/powerpoint/2010/main" val="2405422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4B5CD7-0074-43D1-9483-2B4BC4585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253" y="1434661"/>
            <a:ext cx="11381388" cy="5058395"/>
          </a:xfrm>
          <a:prstGeom prst="rect">
            <a:avLst/>
          </a:prstGeom>
        </p:spPr>
      </p:pic>
      <p:sp>
        <p:nvSpPr>
          <p:cNvPr id="8" name="Title 1">
            <a:extLst>
              <a:ext uri="{FF2B5EF4-FFF2-40B4-BE49-F238E27FC236}">
                <a16:creationId xmlns:a16="http://schemas.microsoft.com/office/drawing/2014/main" id="{E26325DA-8C64-4FC6-AAEB-281A53340116}"/>
              </a:ext>
            </a:extLst>
          </p:cNvPr>
          <p:cNvSpPr>
            <a:spLocks noGrp="1"/>
          </p:cNvSpPr>
          <p:nvPr>
            <p:ph type="title"/>
          </p:nvPr>
        </p:nvSpPr>
        <p:spPr>
          <a:xfrm>
            <a:off x="4736224" y="139262"/>
            <a:ext cx="2719551" cy="940676"/>
          </a:xfrm>
        </p:spPr>
        <p:txBody>
          <a:bodyPr>
            <a:normAutofit fontScale="90000"/>
          </a:bodyPr>
          <a:lstStyle/>
          <a:p>
            <a:pPr algn="ctr"/>
            <a:r>
              <a:rPr lang="en-US" dirty="0" err="1"/>
              <a:t>tSNE</a:t>
            </a:r>
            <a:br>
              <a:rPr lang="he-IL" dirty="0"/>
            </a:br>
            <a:r>
              <a:rPr lang="en-US" dirty="0"/>
              <a:t>by response</a:t>
            </a:r>
          </a:p>
        </p:txBody>
      </p:sp>
    </p:spTree>
    <p:extLst>
      <p:ext uri="{BB962C8B-B14F-4D97-AF65-F5344CB8AC3E}">
        <p14:creationId xmlns:p14="http://schemas.microsoft.com/office/powerpoint/2010/main" val="2145206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9B9C5-DC54-4D20-9BCA-5D51441BC5D3}"/>
              </a:ext>
            </a:extLst>
          </p:cNvPr>
          <p:cNvSpPr>
            <a:spLocks noGrp="1"/>
          </p:cNvSpPr>
          <p:nvPr>
            <p:ph type="title"/>
          </p:nvPr>
        </p:nvSpPr>
        <p:spPr/>
        <p:txBody>
          <a:bodyPr/>
          <a:lstStyle/>
          <a:p>
            <a:pPr algn="ctr"/>
            <a:r>
              <a:rPr lang="en-GB" b="0" i="0" dirty="0">
                <a:solidFill>
                  <a:srgbClr val="202124"/>
                </a:solidFill>
                <a:effectLst/>
                <a:latin typeface="Roboto" panose="02000000000000000000" pitchFamily="2" charset="0"/>
              </a:rPr>
              <a:t>Observations - detailed </a:t>
            </a:r>
            <a:endParaRPr lang="en-US" dirty="0"/>
          </a:p>
        </p:txBody>
      </p:sp>
      <p:sp>
        <p:nvSpPr>
          <p:cNvPr id="3" name="Content Placeholder 2">
            <a:extLst>
              <a:ext uri="{FF2B5EF4-FFF2-40B4-BE49-F238E27FC236}">
                <a16:creationId xmlns:a16="http://schemas.microsoft.com/office/drawing/2014/main" id="{686E54B9-3D74-4E94-8396-E876D11E6921}"/>
              </a:ext>
            </a:extLst>
          </p:cNvPr>
          <p:cNvSpPr>
            <a:spLocks noGrp="1"/>
          </p:cNvSpPr>
          <p:nvPr>
            <p:ph idx="1"/>
          </p:nvPr>
        </p:nvSpPr>
        <p:spPr/>
        <p:txBody>
          <a:bodyPr>
            <a:normAutofit fontScale="55000" lnSpcReduction="20000"/>
          </a:bodyPr>
          <a:lstStyle/>
          <a:p>
            <a:br>
              <a:rPr lang="en-GB" dirty="0"/>
            </a:br>
            <a:r>
              <a:rPr lang="en-GB" b="1" i="0" dirty="0">
                <a:solidFill>
                  <a:srgbClr val="202124"/>
                </a:solidFill>
                <a:effectLst/>
                <a:latin typeface="Roboto" panose="02000000000000000000" pitchFamily="2" charset="0"/>
              </a:rPr>
              <a:t>general : </a:t>
            </a:r>
            <a:r>
              <a:rPr lang="en-GB" b="0" i="0" dirty="0">
                <a:solidFill>
                  <a:srgbClr val="202124"/>
                </a:solidFill>
                <a:effectLst/>
                <a:latin typeface="Roboto" panose="02000000000000000000" pitchFamily="2" charset="0"/>
              </a:rPr>
              <a:t>- lower expression of ENTPD1 in responders (both in cd8 &amp;cd4)</a:t>
            </a:r>
            <a:br>
              <a:rPr lang="en-GB" dirty="0"/>
            </a:br>
            <a:r>
              <a:rPr lang="en-GB" b="0" i="0" dirty="0">
                <a:solidFill>
                  <a:srgbClr val="202124"/>
                </a:solidFill>
                <a:effectLst/>
                <a:latin typeface="Roboto" panose="02000000000000000000" pitchFamily="2" charset="0"/>
              </a:rPr>
              <a:t>(TIM3 and ENTPD1 mark the exhausted-like state of CD8+ T cells)</a:t>
            </a:r>
            <a:br>
              <a:rPr lang="en-GB" dirty="0"/>
            </a:br>
            <a:r>
              <a:rPr lang="en-GB" b="0" i="0" dirty="0">
                <a:solidFill>
                  <a:srgbClr val="1155CC"/>
                </a:solidFill>
                <a:effectLst/>
                <a:latin typeface="Roboto" panose="02000000000000000000" pitchFamily="2" charset="0"/>
                <a:hlinkClick r:id="rId2"/>
              </a:rPr>
              <a:t>https://www.ncbi.nlm.nih.gov/pmc/articles/PMC6641984/</a:t>
            </a:r>
            <a:br>
              <a:rPr lang="en-GB" dirty="0"/>
            </a:br>
            <a:r>
              <a:rPr lang="en-GB" b="0" i="0" dirty="0">
                <a:solidFill>
                  <a:srgbClr val="202124"/>
                </a:solidFill>
                <a:effectLst/>
                <a:latin typeface="Roboto" panose="02000000000000000000" pitchFamily="2" charset="0"/>
              </a:rPr>
              <a:t>- N4 acts like responders in cluster 0, 1(a bit in 2 </a:t>
            </a:r>
            <a:r>
              <a:rPr lang="en-GB" b="0" i="0" dirty="0" err="1">
                <a:solidFill>
                  <a:srgbClr val="202124"/>
                </a:solidFill>
                <a:effectLst/>
                <a:latin typeface="Roboto" panose="02000000000000000000" pitchFamily="2" charset="0"/>
              </a:rPr>
              <a:t>aswell</a:t>
            </a:r>
            <a:r>
              <a:rPr lang="en-GB" b="0" i="0" dirty="0">
                <a:solidFill>
                  <a:srgbClr val="202124"/>
                </a:solidFill>
                <a:effectLst/>
                <a:latin typeface="Roboto" panose="02000000000000000000" pitchFamily="2" charset="0"/>
              </a:rPr>
              <a:t>) of </a:t>
            </a:r>
            <a:r>
              <a:rPr lang="en-GB" b="0" i="0" dirty="0" err="1">
                <a:solidFill>
                  <a:srgbClr val="202124"/>
                </a:solidFill>
                <a:effectLst/>
                <a:latin typeface="Roboto" panose="02000000000000000000" pitchFamily="2" charset="0"/>
              </a:rPr>
              <a:t>all_cells</a:t>
            </a:r>
            <a:r>
              <a:rPr lang="en-GB" b="0" i="0" dirty="0">
                <a:solidFill>
                  <a:srgbClr val="202124"/>
                </a:solidFill>
                <a:effectLst/>
                <a:latin typeface="Roboto" panose="02000000000000000000" pitchFamily="2" charset="0"/>
              </a:rPr>
              <a:t>(maybe interesting that he is not a responder ? )</a:t>
            </a:r>
            <a:br>
              <a:rPr lang="en-GB" dirty="0"/>
            </a:br>
            <a:r>
              <a:rPr lang="en-GB" b="0" i="0" dirty="0">
                <a:solidFill>
                  <a:srgbClr val="202124"/>
                </a:solidFill>
                <a:effectLst/>
                <a:latin typeface="Roboto" panose="02000000000000000000" pitchFamily="2" charset="0"/>
              </a:rPr>
              <a:t>- il2 signature significant between responders &amp; non in cluster 2 sub analysis, but not in cluster 1</a:t>
            </a:r>
            <a:br>
              <a:rPr lang="en-GB" dirty="0"/>
            </a:br>
            <a:r>
              <a:rPr lang="en-GB" b="0" i="0" dirty="0">
                <a:solidFill>
                  <a:srgbClr val="202124"/>
                </a:solidFill>
                <a:effectLst/>
                <a:latin typeface="Roboto" panose="02000000000000000000" pitchFamily="2" charset="0"/>
              </a:rPr>
              <a:t>- il2r not significant between responders &amp; non in </a:t>
            </a:r>
            <a:r>
              <a:rPr lang="en-GB" b="0" i="0" dirty="0" err="1">
                <a:solidFill>
                  <a:srgbClr val="202124"/>
                </a:solidFill>
                <a:effectLst/>
                <a:latin typeface="Roboto" panose="02000000000000000000" pitchFamily="2" charset="0"/>
              </a:rPr>
              <a:t>coth</a:t>
            </a:r>
            <a:r>
              <a:rPr lang="en-GB" b="0" i="0" dirty="0">
                <a:solidFill>
                  <a:srgbClr val="202124"/>
                </a:solidFill>
                <a:effectLst/>
                <a:latin typeface="Roboto" panose="02000000000000000000" pitchFamily="2" charset="0"/>
              </a:rPr>
              <a:t> clusters 1&amp;2</a:t>
            </a:r>
            <a:br>
              <a:rPr lang="en-GB" dirty="0"/>
            </a:br>
            <a:r>
              <a:rPr lang="en-GB" b="0" i="0" dirty="0">
                <a:solidFill>
                  <a:srgbClr val="202124"/>
                </a:solidFill>
                <a:effectLst/>
                <a:latin typeface="Roboto" panose="02000000000000000000" pitchFamily="2" charset="0"/>
              </a:rPr>
              <a:t>- </a:t>
            </a:r>
            <a:br>
              <a:rPr lang="en-GB" dirty="0"/>
            </a:br>
            <a:br>
              <a:rPr lang="en-GB" dirty="0"/>
            </a:br>
            <a:r>
              <a:rPr lang="en-GB" b="1" i="0" dirty="0" err="1">
                <a:solidFill>
                  <a:srgbClr val="202124"/>
                </a:solidFill>
                <a:effectLst/>
                <a:latin typeface="Roboto" panose="02000000000000000000" pitchFamily="2" charset="0"/>
              </a:rPr>
              <a:t>All_cells</a:t>
            </a:r>
            <a:r>
              <a:rPr lang="en-GB" b="1" i="0" dirty="0">
                <a:solidFill>
                  <a:srgbClr val="202124"/>
                </a:solidFill>
                <a:effectLst/>
                <a:latin typeface="Roboto" panose="02000000000000000000" pitchFamily="2" charset="0"/>
              </a:rPr>
              <a:t> : </a:t>
            </a:r>
            <a:r>
              <a:rPr lang="en-GB" b="0" i="0" dirty="0">
                <a:solidFill>
                  <a:srgbClr val="202124"/>
                </a:solidFill>
                <a:effectLst/>
                <a:latin typeface="Roboto" panose="02000000000000000000" pitchFamily="2" charset="0"/>
              </a:rPr>
              <a:t>- DE between responders and non-</a:t>
            </a:r>
            <a:r>
              <a:rPr lang="en-GB" b="0" i="0" dirty="0" err="1">
                <a:solidFill>
                  <a:srgbClr val="202124"/>
                </a:solidFill>
                <a:effectLst/>
                <a:latin typeface="Roboto" panose="02000000000000000000" pitchFamily="2" charset="0"/>
              </a:rPr>
              <a:t>respondesr</a:t>
            </a:r>
            <a:r>
              <a:rPr lang="en-GB" b="0" i="0" dirty="0">
                <a:solidFill>
                  <a:srgbClr val="202124"/>
                </a:solidFill>
                <a:effectLst/>
                <a:latin typeface="Roboto" panose="02000000000000000000" pitchFamily="2" charset="0"/>
              </a:rPr>
              <a:t> in </a:t>
            </a:r>
            <a:r>
              <a:rPr lang="en-GB" b="0" i="0" dirty="0" err="1">
                <a:solidFill>
                  <a:srgbClr val="202124"/>
                </a:solidFill>
                <a:effectLst/>
                <a:latin typeface="Roboto" panose="02000000000000000000" pitchFamily="2" charset="0"/>
              </a:rPr>
              <a:t>all_cells</a:t>
            </a:r>
            <a:r>
              <a:rPr lang="en-GB" b="0" i="0" dirty="0">
                <a:solidFill>
                  <a:srgbClr val="202124"/>
                </a:solidFill>
                <a:effectLst/>
                <a:latin typeface="Roboto" panose="02000000000000000000" pitchFamily="2" charset="0"/>
              </a:rPr>
              <a:t> : SELL, CD27, GZMK, TRAV5</a:t>
            </a:r>
            <a:br>
              <a:rPr lang="en-GB" dirty="0"/>
            </a:br>
            <a:r>
              <a:rPr lang="en-GB" b="0" i="0" dirty="0">
                <a:solidFill>
                  <a:srgbClr val="202124"/>
                </a:solidFill>
                <a:effectLst/>
                <a:latin typeface="Roboto" panose="02000000000000000000" pitchFamily="2" charset="0"/>
              </a:rPr>
              <a:t>- </a:t>
            </a:r>
            <a:br>
              <a:rPr lang="en-GB" dirty="0"/>
            </a:br>
            <a:br>
              <a:rPr lang="en-GB" b="1" dirty="0"/>
            </a:br>
            <a:r>
              <a:rPr lang="en-GB" b="1" i="0" dirty="0">
                <a:solidFill>
                  <a:srgbClr val="202124"/>
                </a:solidFill>
                <a:effectLst/>
                <a:latin typeface="Roboto" panose="02000000000000000000" pitchFamily="2" charset="0"/>
              </a:rPr>
              <a:t>cluster0 + cd4 :</a:t>
            </a:r>
            <a:r>
              <a:rPr lang="en-GB" b="0" i="0" dirty="0">
                <a:solidFill>
                  <a:srgbClr val="202124"/>
                </a:solidFill>
                <a:effectLst/>
                <a:latin typeface="Roboto" panose="02000000000000000000" pitchFamily="2" charset="0"/>
              </a:rPr>
              <a:t> - ILR7 higher in responders</a:t>
            </a:r>
            <a:br>
              <a:rPr lang="en-GB" dirty="0"/>
            </a:br>
            <a:br>
              <a:rPr lang="en-GB" dirty="0"/>
            </a:br>
            <a:r>
              <a:rPr lang="en-GB" b="1" i="0" dirty="0">
                <a:solidFill>
                  <a:srgbClr val="202124"/>
                </a:solidFill>
                <a:effectLst/>
                <a:latin typeface="Roboto" panose="02000000000000000000" pitchFamily="2" charset="0"/>
              </a:rPr>
              <a:t>cluster 1 : </a:t>
            </a:r>
            <a:r>
              <a:rPr lang="en-GB" b="0" i="0" dirty="0">
                <a:solidFill>
                  <a:srgbClr val="202124"/>
                </a:solidFill>
                <a:effectLst/>
                <a:latin typeface="Roboto" panose="02000000000000000000" pitchFamily="2" charset="0"/>
              </a:rPr>
              <a:t>- CD40LG higher in non responders. what is this?</a:t>
            </a:r>
            <a:br>
              <a:rPr lang="en-GB" dirty="0"/>
            </a:br>
            <a:r>
              <a:rPr lang="en-GB" b="0" i="0" dirty="0">
                <a:solidFill>
                  <a:srgbClr val="202124"/>
                </a:solidFill>
                <a:effectLst/>
                <a:latin typeface="Roboto" panose="02000000000000000000" pitchFamily="2" charset="0"/>
              </a:rPr>
              <a:t>- klf2, bach2, CD27, higher in responders (?)</a:t>
            </a:r>
            <a:br>
              <a:rPr lang="en-GB" dirty="0"/>
            </a:br>
            <a:br>
              <a:rPr lang="en-GB" dirty="0"/>
            </a:br>
            <a:r>
              <a:rPr lang="en-GB" b="1" i="0" dirty="0">
                <a:solidFill>
                  <a:srgbClr val="202124"/>
                </a:solidFill>
                <a:effectLst/>
                <a:latin typeface="Roboto" panose="02000000000000000000" pitchFamily="2" charset="0"/>
              </a:rPr>
              <a:t>cluster 2 : </a:t>
            </a:r>
            <a:r>
              <a:rPr lang="en-GB" b="0" i="0" dirty="0">
                <a:solidFill>
                  <a:srgbClr val="202124"/>
                </a:solidFill>
                <a:effectLst/>
                <a:latin typeface="Roboto" panose="02000000000000000000" pitchFamily="2" charset="0"/>
              </a:rPr>
              <a:t>- cluster 0,2 (inside clus2 analysis) more non-responders</a:t>
            </a:r>
            <a:br>
              <a:rPr lang="en-GB" dirty="0"/>
            </a:br>
            <a:r>
              <a:rPr lang="en-GB" b="0" i="0" dirty="0">
                <a:solidFill>
                  <a:srgbClr val="202124"/>
                </a:solidFill>
                <a:effectLst/>
                <a:latin typeface="Roboto" panose="02000000000000000000" pitchFamily="2" charset="0"/>
              </a:rPr>
              <a:t>- cluster 1,3 more responders</a:t>
            </a:r>
            <a:br>
              <a:rPr lang="en-GB" dirty="0"/>
            </a:br>
            <a:r>
              <a:rPr lang="en-GB" b="0" i="0" dirty="0">
                <a:solidFill>
                  <a:srgbClr val="202124"/>
                </a:solidFill>
                <a:effectLst/>
                <a:latin typeface="Roboto" panose="02000000000000000000" pitchFamily="2" charset="0"/>
              </a:rPr>
              <a:t>- cluster 4 not significant</a:t>
            </a:r>
            <a:br>
              <a:rPr lang="en-GB" dirty="0"/>
            </a:br>
            <a:r>
              <a:rPr lang="en-GB" b="0" i="0" dirty="0">
                <a:solidFill>
                  <a:srgbClr val="202124"/>
                </a:solidFill>
                <a:effectLst/>
                <a:latin typeface="Roboto" panose="02000000000000000000" pitchFamily="2" charset="0"/>
              </a:rPr>
              <a:t>- CD40LG, ENTPD1, : higher in </a:t>
            </a:r>
            <a:r>
              <a:rPr lang="en-GB" b="0" i="0" dirty="0" err="1">
                <a:solidFill>
                  <a:srgbClr val="202124"/>
                </a:solidFill>
                <a:effectLst/>
                <a:latin typeface="Roboto" panose="02000000000000000000" pitchFamily="2" charset="0"/>
              </a:rPr>
              <a:t>nonresponders</a:t>
            </a:r>
            <a:br>
              <a:rPr lang="en-GB" dirty="0"/>
            </a:br>
            <a:r>
              <a:rPr lang="en-GB" b="0" i="0" dirty="0">
                <a:solidFill>
                  <a:srgbClr val="202124"/>
                </a:solidFill>
                <a:effectLst/>
                <a:latin typeface="Roboto" panose="02000000000000000000" pitchFamily="2" charset="0"/>
              </a:rPr>
              <a:t>- GZMB, prf1, IFNG, GZMK, CD27, : higher in responders</a:t>
            </a:r>
            <a:br>
              <a:rPr lang="en-GB" dirty="0"/>
            </a:br>
            <a:r>
              <a:rPr lang="en-GB" b="0" i="0" dirty="0">
                <a:solidFill>
                  <a:srgbClr val="202124"/>
                </a:solidFill>
                <a:effectLst/>
                <a:latin typeface="Roboto" panose="02000000000000000000" pitchFamily="2" charset="0"/>
              </a:rPr>
              <a:t>- activation\exhaustion : TIM3, TIGIT, TNF higher in </a:t>
            </a:r>
            <a:r>
              <a:rPr lang="en-GB" b="0" i="0" dirty="0" err="1">
                <a:solidFill>
                  <a:srgbClr val="202124"/>
                </a:solidFill>
                <a:effectLst/>
                <a:latin typeface="Roboto" panose="02000000000000000000" pitchFamily="2" charset="0"/>
              </a:rPr>
              <a:t>respondesr</a:t>
            </a:r>
            <a:br>
              <a:rPr lang="en-GB" dirty="0"/>
            </a:br>
            <a:r>
              <a:rPr lang="en-GB" b="0" i="0" dirty="0">
                <a:solidFill>
                  <a:srgbClr val="202124"/>
                </a:solidFill>
                <a:effectLst/>
                <a:latin typeface="Roboto" panose="02000000000000000000" pitchFamily="2" charset="0"/>
              </a:rPr>
              <a:t>- naive-like/memory : CD44, higher in responders</a:t>
            </a:r>
            <a:br>
              <a:rPr lang="en-GB" dirty="0"/>
            </a:br>
            <a:r>
              <a:rPr lang="en-GB" b="0" i="0" dirty="0">
                <a:solidFill>
                  <a:srgbClr val="202124"/>
                </a:solidFill>
                <a:effectLst/>
                <a:latin typeface="Roboto" panose="02000000000000000000" pitchFamily="2" charset="0"/>
              </a:rPr>
              <a:t>- effector/memory : KLF2, higher in responders</a:t>
            </a:r>
            <a:endParaRPr lang="en-US" dirty="0"/>
          </a:p>
        </p:txBody>
      </p:sp>
    </p:spTree>
    <p:extLst>
      <p:ext uri="{BB962C8B-B14F-4D97-AF65-F5344CB8AC3E}">
        <p14:creationId xmlns:p14="http://schemas.microsoft.com/office/powerpoint/2010/main" val="26218183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A4CB30-CBEB-4896-A639-B9D1CDAD38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162" y="1623845"/>
            <a:ext cx="3901970" cy="3901970"/>
          </a:xfrm>
          <a:prstGeom prst="rect">
            <a:avLst/>
          </a:prstGeom>
        </p:spPr>
      </p:pic>
      <p:pic>
        <p:nvPicPr>
          <p:cNvPr id="11" name="Picture 10">
            <a:extLst>
              <a:ext uri="{FF2B5EF4-FFF2-40B4-BE49-F238E27FC236}">
                <a16:creationId xmlns:a16="http://schemas.microsoft.com/office/drawing/2014/main" id="{5F46D472-6E4D-4B5D-A6CE-B89793DF44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2971" y="1537135"/>
            <a:ext cx="3988680" cy="3988680"/>
          </a:xfrm>
          <a:prstGeom prst="rect">
            <a:avLst/>
          </a:prstGeom>
        </p:spPr>
      </p:pic>
      <p:pic>
        <p:nvPicPr>
          <p:cNvPr id="13" name="Picture 12">
            <a:extLst>
              <a:ext uri="{FF2B5EF4-FFF2-40B4-BE49-F238E27FC236}">
                <a16:creationId xmlns:a16="http://schemas.microsoft.com/office/drawing/2014/main" id="{2E770F56-55B1-4031-8E03-221B6F7047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3092" y="1612021"/>
            <a:ext cx="3838908" cy="3838908"/>
          </a:xfrm>
          <a:prstGeom prst="rect">
            <a:avLst/>
          </a:prstGeom>
        </p:spPr>
      </p:pic>
      <p:sp>
        <p:nvSpPr>
          <p:cNvPr id="14" name="TextBox 13">
            <a:extLst>
              <a:ext uri="{FF2B5EF4-FFF2-40B4-BE49-F238E27FC236}">
                <a16:creationId xmlns:a16="http://schemas.microsoft.com/office/drawing/2014/main" id="{978AC6C4-CA42-475A-A264-E211A615DA68}"/>
              </a:ext>
            </a:extLst>
          </p:cNvPr>
          <p:cNvSpPr txBox="1"/>
          <p:nvPr/>
        </p:nvSpPr>
        <p:spPr>
          <a:xfrm>
            <a:off x="1560786" y="5654566"/>
            <a:ext cx="1300655" cy="369332"/>
          </a:xfrm>
          <a:prstGeom prst="rect">
            <a:avLst/>
          </a:prstGeom>
          <a:noFill/>
        </p:spPr>
        <p:txBody>
          <a:bodyPr wrap="square" rtlCol="0">
            <a:spAutoFit/>
          </a:bodyPr>
          <a:lstStyle/>
          <a:p>
            <a:r>
              <a:rPr lang="en-US" dirty="0"/>
              <a:t>Cluster 0</a:t>
            </a:r>
          </a:p>
        </p:txBody>
      </p:sp>
      <p:sp>
        <p:nvSpPr>
          <p:cNvPr id="15" name="TextBox 14">
            <a:extLst>
              <a:ext uri="{FF2B5EF4-FFF2-40B4-BE49-F238E27FC236}">
                <a16:creationId xmlns:a16="http://schemas.microsoft.com/office/drawing/2014/main" id="{4B364504-6DDC-4D06-A3EA-E5C88ED89598}"/>
              </a:ext>
            </a:extLst>
          </p:cNvPr>
          <p:cNvSpPr txBox="1"/>
          <p:nvPr/>
        </p:nvSpPr>
        <p:spPr>
          <a:xfrm>
            <a:off x="5626983" y="5654566"/>
            <a:ext cx="1300655" cy="369332"/>
          </a:xfrm>
          <a:prstGeom prst="rect">
            <a:avLst/>
          </a:prstGeom>
          <a:noFill/>
        </p:spPr>
        <p:txBody>
          <a:bodyPr wrap="square" rtlCol="0">
            <a:spAutoFit/>
          </a:bodyPr>
          <a:lstStyle/>
          <a:p>
            <a:r>
              <a:rPr lang="en-US" dirty="0"/>
              <a:t>Cluster 1</a:t>
            </a:r>
          </a:p>
        </p:txBody>
      </p:sp>
      <p:sp>
        <p:nvSpPr>
          <p:cNvPr id="16" name="TextBox 15">
            <a:extLst>
              <a:ext uri="{FF2B5EF4-FFF2-40B4-BE49-F238E27FC236}">
                <a16:creationId xmlns:a16="http://schemas.microsoft.com/office/drawing/2014/main" id="{41BEC439-AEDD-439F-BD5F-1E728F6A9D96}"/>
              </a:ext>
            </a:extLst>
          </p:cNvPr>
          <p:cNvSpPr txBox="1"/>
          <p:nvPr/>
        </p:nvSpPr>
        <p:spPr>
          <a:xfrm>
            <a:off x="9771993" y="5654566"/>
            <a:ext cx="1300655" cy="369332"/>
          </a:xfrm>
          <a:prstGeom prst="rect">
            <a:avLst/>
          </a:prstGeom>
          <a:noFill/>
        </p:spPr>
        <p:txBody>
          <a:bodyPr wrap="square" rtlCol="0">
            <a:spAutoFit/>
          </a:bodyPr>
          <a:lstStyle/>
          <a:p>
            <a:r>
              <a:rPr lang="en-US" dirty="0"/>
              <a:t>Cluster 2</a:t>
            </a:r>
          </a:p>
        </p:txBody>
      </p:sp>
      <p:sp>
        <p:nvSpPr>
          <p:cNvPr id="17" name="Title 1">
            <a:extLst>
              <a:ext uri="{FF2B5EF4-FFF2-40B4-BE49-F238E27FC236}">
                <a16:creationId xmlns:a16="http://schemas.microsoft.com/office/drawing/2014/main" id="{9594D184-404B-47E2-AC4C-C9A69819CA1F}"/>
              </a:ext>
            </a:extLst>
          </p:cNvPr>
          <p:cNvSpPr>
            <a:spLocks noGrp="1"/>
          </p:cNvSpPr>
          <p:nvPr>
            <p:ph type="title"/>
          </p:nvPr>
        </p:nvSpPr>
        <p:spPr>
          <a:xfrm>
            <a:off x="838200" y="147196"/>
            <a:ext cx="10515600" cy="1325563"/>
          </a:xfrm>
        </p:spPr>
        <p:txBody>
          <a:bodyPr/>
          <a:lstStyle/>
          <a:p>
            <a:pPr algn="ctr"/>
            <a:r>
              <a:rPr lang="en-GB" b="0" i="0" dirty="0">
                <a:solidFill>
                  <a:srgbClr val="202124"/>
                </a:solidFill>
                <a:effectLst/>
                <a:latin typeface="Roboto" panose="02000000000000000000" pitchFamily="2" charset="0"/>
              </a:rPr>
              <a:t>cytokine analysis</a:t>
            </a:r>
            <a:endParaRPr lang="en-US" dirty="0"/>
          </a:p>
        </p:txBody>
      </p:sp>
    </p:spTree>
    <p:extLst>
      <p:ext uri="{BB962C8B-B14F-4D97-AF65-F5344CB8AC3E}">
        <p14:creationId xmlns:p14="http://schemas.microsoft.com/office/powerpoint/2010/main" val="1397984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05CDA-A2D1-4451-BEE6-5A7971C45243}"/>
              </a:ext>
            </a:extLst>
          </p:cNvPr>
          <p:cNvSpPr>
            <a:spLocks noGrp="1"/>
          </p:cNvSpPr>
          <p:nvPr>
            <p:ph type="title"/>
          </p:nvPr>
        </p:nvSpPr>
        <p:spPr/>
        <p:txBody>
          <a:bodyPr/>
          <a:lstStyle/>
          <a:p>
            <a:pPr algn="ctr"/>
            <a:r>
              <a:rPr lang="en-GB" b="0" i="0" dirty="0">
                <a:solidFill>
                  <a:srgbClr val="202124"/>
                </a:solidFill>
                <a:effectLst/>
                <a:latin typeface="Roboto" panose="02000000000000000000" pitchFamily="2" charset="0"/>
              </a:rPr>
              <a:t>cytokine analysis</a:t>
            </a:r>
            <a:endParaRPr lang="en-US" dirty="0"/>
          </a:p>
        </p:txBody>
      </p:sp>
      <p:sp>
        <p:nvSpPr>
          <p:cNvPr id="3" name="Content Placeholder 2">
            <a:extLst>
              <a:ext uri="{FF2B5EF4-FFF2-40B4-BE49-F238E27FC236}">
                <a16:creationId xmlns:a16="http://schemas.microsoft.com/office/drawing/2014/main" id="{FCDF985F-6247-40A3-AAB8-A430C07F76DE}"/>
              </a:ext>
            </a:extLst>
          </p:cNvPr>
          <p:cNvSpPr>
            <a:spLocks noGrp="1"/>
          </p:cNvSpPr>
          <p:nvPr>
            <p:ph idx="1"/>
          </p:nvPr>
        </p:nvSpPr>
        <p:spPr/>
        <p:txBody>
          <a:bodyPr/>
          <a:lstStyle/>
          <a:p>
            <a:pPr marL="0" indent="0">
              <a:buNone/>
            </a:pPr>
            <a:r>
              <a:rPr lang="en-GB" b="0" i="0" dirty="0">
                <a:solidFill>
                  <a:srgbClr val="202124"/>
                </a:solidFill>
                <a:effectLst/>
                <a:latin typeface="Roboto" panose="02000000000000000000" pitchFamily="2" charset="0"/>
              </a:rPr>
              <a:t>- il-2 high only in cluster 2, not in cluster 1</a:t>
            </a:r>
            <a:br>
              <a:rPr lang="en-GB" dirty="0"/>
            </a:br>
            <a:r>
              <a:rPr lang="en-GB" b="0" i="0" dirty="0">
                <a:solidFill>
                  <a:srgbClr val="202124"/>
                </a:solidFill>
                <a:effectLst/>
                <a:latin typeface="Roboto" panose="02000000000000000000" pitchFamily="2" charset="0"/>
              </a:rPr>
              <a:t>- CD40L high in both cluster 0 &amp; 1. seemed like not responder trait, but cluster 1 seemed as responder cluster. maybe cluster 1 is less "responsive" than cluster 2</a:t>
            </a:r>
            <a:br>
              <a:rPr lang="en-GB" dirty="0"/>
            </a:br>
            <a:r>
              <a:rPr lang="en-GB" b="0" i="0" dirty="0">
                <a:solidFill>
                  <a:srgbClr val="202124"/>
                </a:solidFill>
                <a:effectLst/>
                <a:latin typeface="Roboto" panose="02000000000000000000" pitchFamily="2" charset="0"/>
              </a:rPr>
              <a:t>- some cytokines show linkage of cluster 0,1, and 2 is different. may tell some more about cluster identities</a:t>
            </a:r>
            <a:endParaRPr lang="en-US" dirty="0"/>
          </a:p>
        </p:txBody>
      </p:sp>
    </p:spTree>
    <p:extLst>
      <p:ext uri="{BB962C8B-B14F-4D97-AF65-F5344CB8AC3E}">
        <p14:creationId xmlns:p14="http://schemas.microsoft.com/office/powerpoint/2010/main" val="40656306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60B0-DF0A-431C-85EA-43BE96DE31CD}"/>
              </a:ext>
            </a:extLst>
          </p:cNvPr>
          <p:cNvSpPr>
            <a:spLocks noGrp="1"/>
          </p:cNvSpPr>
          <p:nvPr>
            <p:ph type="title"/>
          </p:nvPr>
        </p:nvSpPr>
        <p:spPr>
          <a:xfrm>
            <a:off x="1032640" y="365126"/>
            <a:ext cx="10321159" cy="367972"/>
          </a:xfrm>
        </p:spPr>
        <p:txBody>
          <a:bodyPr>
            <a:normAutofit fontScale="90000"/>
          </a:bodyPr>
          <a:lstStyle/>
          <a:p>
            <a:pPr algn="ctr"/>
            <a:r>
              <a:rPr lang="en-US" dirty="0"/>
              <a:t>Signatures – cluster 1</a:t>
            </a:r>
          </a:p>
        </p:txBody>
      </p:sp>
      <p:pic>
        <p:nvPicPr>
          <p:cNvPr id="5" name="Picture 4">
            <a:extLst>
              <a:ext uri="{FF2B5EF4-FFF2-40B4-BE49-F238E27FC236}">
                <a16:creationId xmlns:a16="http://schemas.microsoft.com/office/drawing/2014/main" id="{8C72E72A-7D81-4294-80B2-D0E3F8588B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777" y="938048"/>
            <a:ext cx="4133195" cy="2583247"/>
          </a:xfrm>
          <a:prstGeom prst="rect">
            <a:avLst/>
          </a:prstGeom>
          <a:ln>
            <a:solidFill>
              <a:schemeClr val="tx2"/>
            </a:solidFill>
          </a:ln>
        </p:spPr>
      </p:pic>
      <p:pic>
        <p:nvPicPr>
          <p:cNvPr id="7" name="Picture 6">
            <a:extLst>
              <a:ext uri="{FF2B5EF4-FFF2-40B4-BE49-F238E27FC236}">
                <a16:creationId xmlns:a16="http://schemas.microsoft.com/office/drawing/2014/main" id="{376D8823-8F35-4CE0-B152-4F42344B84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4027" y="882868"/>
            <a:ext cx="4133195" cy="2583247"/>
          </a:xfrm>
          <a:prstGeom prst="rect">
            <a:avLst/>
          </a:prstGeom>
          <a:ln>
            <a:solidFill>
              <a:schemeClr val="tx2"/>
            </a:solidFill>
          </a:ln>
        </p:spPr>
      </p:pic>
      <p:pic>
        <p:nvPicPr>
          <p:cNvPr id="9" name="Picture 8">
            <a:extLst>
              <a:ext uri="{FF2B5EF4-FFF2-40B4-BE49-F238E27FC236}">
                <a16:creationId xmlns:a16="http://schemas.microsoft.com/office/drawing/2014/main" id="{19B7113D-6266-4EE3-8A8E-EE0C6BB7D0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2509" y="3615885"/>
            <a:ext cx="4842815" cy="3026759"/>
          </a:xfrm>
          <a:prstGeom prst="rect">
            <a:avLst/>
          </a:prstGeom>
          <a:ln>
            <a:solidFill>
              <a:schemeClr val="tx2"/>
            </a:solidFill>
          </a:ln>
        </p:spPr>
      </p:pic>
      <p:sp>
        <p:nvSpPr>
          <p:cNvPr id="10" name="TextBox 9">
            <a:extLst>
              <a:ext uri="{FF2B5EF4-FFF2-40B4-BE49-F238E27FC236}">
                <a16:creationId xmlns:a16="http://schemas.microsoft.com/office/drawing/2014/main" id="{391A6224-8497-435B-827C-7329D9FF1A7A}"/>
              </a:ext>
            </a:extLst>
          </p:cNvPr>
          <p:cNvSpPr txBox="1"/>
          <p:nvPr/>
        </p:nvSpPr>
        <p:spPr>
          <a:xfrm>
            <a:off x="3673366" y="2735317"/>
            <a:ext cx="512379" cy="369332"/>
          </a:xfrm>
          <a:prstGeom prst="rect">
            <a:avLst/>
          </a:prstGeom>
          <a:noFill/>
        </p:spPr>
        <p:txBody>
          <a:bodyPr wrap="square" rtlCol="0">
            <a:spAutoFit/>
          </a:bodyPr>
          <a:lstStyle/>
          <a:p>
            <a:r>
              <a:rPr lang="en-US" b="1" dirty="0"/>
              <a:t>il2</a:t>
            </a:r>
          </a:p>
        </p:txBody>
      </p:sp>
      <p:sp>
        <p:nvSpPr>
          <p:cNvPr id="11" name="TextBox 10">
            <a:extLst>
              <a:ext uri="{FF2B5EF4-FFF2-40B4-BE49-F238E27FC236}">
                <a16:creationId xmlns:a16="http://schemas.microsoft.com/office/drawing/2014/main" id="{F046BCB3-F1A3-4CA7-B525-290BA7DAE6F5}"/>
              </a:ext>
            </a:extLst>
          </p:cNvPr>
          <p:cNvSpPr txBox="1"/>
          <p:nvPr/>
        </p:nvSpPr>
        <p:spPr>
          <a:xfrm>
            <a:off x="10573408" y="2735317"/>
            <a:ext cx="509752" cy="369332"/>
          </a:xfrm>
          <a:prstGeom prst="rect">
            <a:avLst/>
          </a:prstGeom>
          <a:noFill/>
        </p:spPr>
        <p:txBody>
          <a:bodyPr wrap="square" rtlCol="0">
            <a:spAutoFit/>
          </a:bodyPr>
          <a:lstStyle/>
          <a:p>
            <a:r>
              <a:rPr lang="en-US" b="1" dirty="0"/>
              <a:t>il2r</a:t>
            </a:r>
          </a:p>
        </p:txBody>
      </p:sp>
      <p:sp>
        <p:nvSpPr>
          <p:cNvPr id="12" name="TextBox 11">
            <a:extLst>
              <a:ext uri="{FF2B5EF4-FFF2-40B4-BE49-F238E27FC236}">
                <a16:creationId xmlns:a16="http://schemas.microsoft.com/office/drawing/2014/main" id="{64483974-7401-428B-9864-A22260921D06}"/>
              </a:ext>
            </a:extLst>
          </p:cNvPr>
          <p:cNvSpPr txBox="1"/>
          <p:nvPr/>
        </p:nvSpPr>
        <p:spPr>
          <a:xfrm>
            <a:off x="7118132" y="5651966"/>
            <a:ext cx="1064172" cy="646331"/>
          </a:xfrm>
          <a:prstGeom prst="rect">
            <a:avLst/>
          </a:prstGeom>
          <a:noFill/>
        </p:spPr>
        <p:txBody>
          <a:bodyPr wrap="square" rtlCol="0">
            <a:spAutoFit/>
          </a:bodyPr>
          <a:lstStyle/>
          <a:p>
            <a:r>
              <a:rPr lang="en-US" b="1" dirty="0"/>
              <a:t>Effector memory</a:t>
            </a:r>
          </a:p>
        </p:txBody>
      </p:sp>
    </p:spTree>
    <p:extLst>
      <p:ext uri="{BB962C8B-B14F-4D97-AF65-F5344CB8AC3E}">
        <p14:creationId xmlns:p14="http://schemas.microsoft.com/office/powerpoint/2010/main" val="4079075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A753ACD-4192-49B5-93E5-7698692EC632}"/>
              </a:ext>
            </a:extLst>
          </p:cNvPr>
          <p:cNvSpPr txBox="1">
            <a:spLocks/>
          </p:cNvSpPr>
          <p:nvPr/>
        </p:nvSpPr>
        <p:spPr>
          <a:xfrm>
            <a:off x="1032640" y="365126"/>
            <a:ext cx="10321159" cy="367972"/>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Signatures – cluster 2</a:t>
            </a:r>
          </a:p>
        </p:txBody>
      </p:sp>
      <p:pic>
        <p:nvPicPr>
          <p:cNvPr id="6" name="Picture 5">
            <a:extLst>
              <a:ext uri="{FF2B5EF4-FFF2-40B4-BE49-F238E27FC236}">
                <a16:creationId xmlns:a16="http://schemas.microsoft.com/office/drawing/2014/main" id="{89DC5D7B-E3C1-4B1D-87F7-EF239CA5B1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640" y="1024758"/>
            <a:ext cx="4140404" cy="2587752"/>
          </a:xfrm>
          <a:prstGeom prst="rect">
            <a:avLst/>
          </a:prstGeom>
        </p:spPr>
      </p:pic>
      <p:pic>
        <p:nvPicPr>
          <p:cNvPr id="8" name="Picture 7">
            <a:extLst>
              <a:ext uri="{FF2B5EF4-FFF2-40B4-BE49-F238E27FC236}">
                <a16:creationId xmlns:a16="http://schemas.microsoft.com/office/drawing/2014/main" id="{433E2A13-9B3F-4E6C-BBA6-F6A7F1E890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4277" y="1024758"/>
            <a:ext cx="4140403" cy="2587752"/>
          </a:xfrm>
          <a:prstGeom prst="rect">
            <a:avLst/>
          </a:prstGeom>
        </p:spPr>
      </p:pic>
      <p:pic>
        <p:nvPicPr>
          <p:cNvPr id="10" name="Picture 9">
            <a:extLst>
              <a:ext uri="{FF2B5EF4-FFF2-40B4-BE49-F238E27FC236}">
                <a16:creationId xmlns:a16="http://schemas.microsoft.com/office/drawing/2014/main" id="{51BAFBFB-375B-4694-8E3E-CEDE85B8C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23138"/>
            <a:ext cx="4140403" cy="2587752"/>
          </a:xfrm>
          <a:prstGeom prst="rect">
            <a:avLst/>
          </a:prstGeom>
        </p:spPr>
      </p:pic>
      <p:pic>
        <p:nvPicPr>
          <p:cNvPr id="12" name="Picture 11">
            <a:extLst>
              <a:ext uri="{FF2B5EF4-FFF2-40B4-BE49-F238E27FC236}">
                <a16:creationId xmlns:a16="http://schemas.microsoft.com/office/drawing/2014/main" id="{F6AF202A-D4FC-4503-8B85-9ADFAAB9A1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25798" y="3823138"/>
            <a:ext cx="4140403" cy="2587752"/>
          </a:xfrm>
          <a:prstGeom prst="rect">
            <a:avLst/>
          </a:prstGeom>
          <a:ln>
            <a:solidFill>
              <a:schemeClr val="tx2"/>
            </a:solidFill>
          </a:ln>
        </p:spPr>
      </p:pic>
      <p:pic>
        <p:nvPicPr>
          <p:cNvPr id="16" name="Picture 15">
            <a:extLst>
              <a:ext uri="{FF2B5EF4-FFF2-40B4-BE49-F238E27FC236}">
                <a16:creationId xmlns:a16="http://schemas.microsoft.com/office/drawing/2014/main" id="{20237534-7202-4BDD-9DFE-FA2744C77AA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1599" y="3823139"/>
            <a:ext cx="4140401" cy="2587751"/>
          </a:xfrm>
          <a:prstGeom prst="rect">
            <a:avLst/>
          </a:prstGeom>
          <a:ln>
            <a:solidFill>
              <a:schemeClr val="tx2"/>
            </a:solidFill>
          </a:ln>
        </p:spPr>
      </p:pic>
      <p:sp>
        <p:nvSpPr>
          <p:cNvPr id="17" name="TextBox 16">
            <a:extLst>
              <a:ext uri="{FF2B5EF4-FFF2-40B4-BE49-F238E27FC236}">
                <a16:creationId xmlns:a16="http://schemas.microsoft.com/office/drawing/2014/main" id="{601B5691-80F0-4589-8ABD-5A88F8A8CF11}"/>
              </a:ext>
            </a:extLst>
          </p:cNvPr>
          <p:cNvSpPr txBox="1"/>
          <p:nvPr/>
        </p:nvSpPr>
        <p:spPr>
          <a:xfrm>
            <a:off x="2743200" y="2633999"/>
            <a:ext cx="512379" cy="369332"/>
          </a:xfrm>
          <a:prstGeom prst="rect">
            <a:avLst/>
          </a:prstGeom>
          <a:noFill/>
        </p:spPr>
        <p:txBody>
          <a:bodyPr wrap="square" rtlCol="0">
            <a:spAutoFit/>
          </a:bodyPr>
          <a:lstStyle/>
          <a:p>
            <a:r>
              <a:rPr lang="en-US" b="1" dirty="0"/>
              <a:t>il2r</a:t>
            </a:r>
          </a:p>
        </p:txBody>
      </p:sp>
      <p:sp>
        <p:nvSpPr>
          <p:cNvPr id="18" name="TextBox 17">
            <a:extLst>
              <a:ext uri="{FF2B5EF4-FFF2-40B4-BE49-F238E27FC236}">
                <a16:creationId xmlns:a16="http://schemas.microsoft.com/office/drawing/2014/main" id="{B329603C-D4D7-418C-AA83-A37F7F3BF5EC}"/>
              </a:ext>
            </a:extLst>
          </p:cNvPr>
          <p:cNvSpPr txBox="1"/>
          <p:nvPr/>
        </p:nvSpPr>
        <p:spPr>
          <a:xfrm>
            <a:off x="9643242" y="2633999"/>
            <a:ext cx="509752" cy="369332"/>
          </a:xfrm>
          <a:prstGeom prst="rect">
            <a:avLst/>
          </a:prstGeom>
          <a:noFill/>
        </p:spPr>
        <p:txBody>
          <a:bodyPr wrap="square" rtlCol="0">
            <a:spAutoFit/>
          </a:bodyPr>
          <a:lstStyle/>
          <a:p>
            <a:r>
              <a:rPr lang="en-US" b="1" dirty="0"/>
              <a:t>il2</a:t>
            </a:r>
          </a:p>
        </p:txBody>
      </p:sp>
      <p:sp>
        <p:nvSpPr>
          <p:cNvPr id="19" name="TextBox 18">
            <a:extLst>
              <a:ext uri="{FF2B5EF4-FFF2-40B4-BE49-F238E27FC236}">
                <a16:creationId xmlns:a16="http://schemas.microsoft.com/office/drawing/2014/main" id="{55AAF0D1-04FF-4DD2-A213-E51207AC53B9}"/>
              </a:ext>
            </a:extLst>
          </p:cNvPr>
          <p:cNvSpPr txBox="1"/>
          <p:nvPr/>
        </p:nvSpPr>
        <p:spPr>
          <a:xfrm>
            <a:off x="1194238" y="5507449"/>
            <a:ext cx="1277007" cy="646331"/>
          </a:xfrm>
          <a:prstGeom prst="rect">
            <a:avLst/>
          </a:prstGeom>
          <a:noFill/>
        </p:spPr>
        <p:txBody>
          <a:bodyPr wrap="square" rtlCol="0">
            <a:spAutoFit/>
          </a:bodyPr>
          <a:lstStyle/>
          <a:p>
            <a:r>
              <a:rPr lang="en-US" b="1" dirty="0"/>
              <a:t>Effector memory</a:t>
            </a:r>
          </a:p>
        </p:txBody>
      </p:sp>
      <p:sp>
        <p:nvSpPr>
          <p:cNvPr id="20" name="TextBox 19">
            <a:extLst>
              <a:ext uri="{FF2B5EF4-FFF2-40B4-BE49-F238E27FC236}">
                <a16:creationId xmlns:a16="http://schemas.microsoft.com/office/drawing/2014/main" id="{AB5CA9EB-D8E2-49EE-9DB7-78497D5D550D}"/>
              </a:ext>
            </a:extLst>
          </p:cNvPr>
          <p:cNvSpPr txBox="1"/>
          <p:nvPr/>
        </p:nvSpPr>
        <p:spPr>
          <a:xfrm>
            <a:off x="5924228" y="5606535"/>
            <a:ext cx="1375206" cy="646331"/>
          </a:xfrm>
          <a:prstGeom prst="rect">
            <a:avLst/>
          </a:prstGeom>
          <a:noFill/>
        </p:spPr>
        <p:txBody>
          <a:bodyPr wrap="square" rtlCol="0">
            <a:spAutoFit/>
          </a:bodyPr>
          <a:lstStyle/>
          <a:p>
            <a:r>
              <a:rPr lang="en-US" b="1" dirty="0" err="1"/>
              <a:t>Persistance_upregulated</a:t>
            </a:r>
            <a:endParaRPr lang="en-US" b="1" dirty="0"/>
          </a:p>
        </p:txBody>
      </p:sp>
      <p:sp>
        <p:nvSpPr>
          <p:cNvPr id="21" name="TextBox 20">
            <a:extLst>
              <a:ext uri="{FF2B5EF4-FFF2-40B4-BE49-F238E27FC236}">
                <a16:creationId xmlns:a16="http://schemas.microsoft.com/office/drawing/2014/main" id="{4181A06E-5837-4705-B436-DB11D9E8B687}"/>
              </a:ext>
            </a:extLst>
          </p:cNvPr>
          <p:cNvSpPr txBox="1"/>
          <p:nvPr/>
        </p:nvSpPr>
        <p:spPr>
          <a:xfrm>
            <a:off x="10121799" y="5724040"/>
            <a:ext cx="1544684" cy="369332"/>
          </a:xfrm>
          <a:prstGeom prst="rect">
            <a:avLst/>
          </a:prstGeom>
          <a:noFill/>
        </p:spPr>
        <p:txBody>
          <a:bodyPr wrap="square" rtlCol="0">
            <a:spAutoFit/>
          </a:bodyPr>
          <a:lstStyle/>
          <a:p>
            <a:r>
              <a:rPr lang="en-US" b="1" dirty="0"/>
              <a:t>Cd8 memory</a:t>
            </a:r>
          </a:p>
        </p:txBody>
      </p:sp>
    </p:spTree>
    <p:extLst>
      <p:ext uri="{BB962C8B-B14F-4D97-AF65-F5344CB8AC3E}">
        <p14:creationId xmlns:p14="http://schemas.microsoft.com/office/powerpoint/2010/main" val="37383132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B82E5-8467-4D94-B147-EDF9A36F08C4}"/>
              </a:ext>
            </a:extLst>
          </p:cNvPr>
          <p:cNvSpPr>
            <a:spLocks noGrp="1"/>
          </p:cNvSpPr>
          <p:nvPr>
            <p:ph type="title"/>
          </p:nvPr>
        </p:nvSpPr>
        <p:spPr/>
        <p:txBody>
          <a:bodyPr/>
          <a:lstStyle/>
          <a:p>
            <a:pPr algn="ctr"/>
            <a:r>
              <a:rPr lang="en-US" dirty="0"/>
              <a:t>Signature summary</a:t>
            </a:r>
          </a:p>
        </p:txBody>
      </p:sp>
      <p:sp>
        <p:nvSpPr>
          <p:cNvPr id="3" name="Content Placeholder 2">
            <a:extLst>
              <a:ext uri="{FF2B5EF4-FFF2-40B4-BE49-F238E27FC236}">
                <a16:creationId xmlns:a16="http://schemas.microsoft.com/office/drawing/2014/main" id="{EED53FDA-9668-4118-8C2F-C4AA6E95798E}"/>
              </a:ext>
            </a:extLst>
          </p:cNvPr>
          <p:cNvSpPr>
            <a:spLocks noGrp="1"/>
          </p:cNvSpPr>
          <p:nvPr>
            <p:ph idx="1"/>
          </p:nvPr>
        </p:nvSpPr>
        <p:spPr/>
        <p:txBody>
          <a:bodyPr/>
          <a:lstStyle/>
          <a:p>
            <a:pPr marL="0" indent="0">
              <a:buNone/>
            </a:pPr>
            <a:r>
              <a:rPr lang="en-GB" b="0" i="0" dirty="0">
                <a:solidFill>
                  <a:srgbClr val="1D1C1D"/>
                </a:solidFill>
                <a:effectLst/>
                <a:latin typeface="Slack-Lato"/>
              </a:rPr>
              <a:t>- il2 signature significant between responders &amp; non in cluster 2 sub analysis, but not in cluster 1</a:t>
            </a:r>
            <a:br>
              <a:rPr lang="en-GB" dirty="0"/>
            </a:br>
            <a:r>
              <a:rPr lang="en-GB" b="0" i="0" dirty="0">
                <a:solidFill>
                  <a:srgbClr val="1D1C1D"/>
                </a:solidFill>
                <a:effectLst/>
                <a:latin typeface="Slack-Lato"/>
              </a:rPr>
              <a:t>- il2r not significant between responders &amp; non in both clusters 1&amp;2</a:t>
            </a:r>
            <a:br>
              <a:rPr lang="en-GB" dirty="0"/>
            </a:br>
            <a:r>
              <a:rPr lang="en-GB" b="0" i="0" dirty="0">
                <a:solidFill>
                  <a:srgbClr val="1D1C1D"/>
                </a:solidFill>
                <a:effectLst/>
                <a:latin typeface="Slack-Lato"/>
              </a:rPr>
              <a:t>- big difference in effector memory signature in both clusters</a:t>
            </a:r>
          </a:p>
          <a:p>
            <a:pPr marL="0" indent="0">
              <a:buNone/>
            </a:pPr>
            <a:r>
              <a:rPr lang="en-US" dirty="0"/>
              <a:t>- cd8 memory &amp; persistence signatures upregulated in responders vs non responders in </a:t>
            </a:r>
            <a:r>
              <a:rPr lang="en-US" b="1" dirty="0"/>
              <a:t>cluster 2 much more than in cluster 1.</a:t>
            </a:r>
          </a:p>
        </p:txBody>
      </p:sp>
    </p:spTree>
    <p:extLst>
      <p:ext uri="{BB962C8B-B14F-4D97-AF65-F5344CB8AC3E}">
        <p14:creationId xmlns:p14="http://schemas.microsoft.com/office/powerpoint/2010/main" val="29441795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60B0-DF0A-431C-85EA-43BE96DE31CD}"/>
              </a:ext>
            </a:extLst>
          </p:cNvPr>
          <p:cNvSpPr>
            <a:spLocks noGrp="1"/>
          </p:cNvSpPr>
          <p:nvPr>
            <p:ph type="title"/>
          </p:nvPr>
        </p:nvSpPr>
        <p:spPr>
          <a:xfrm>
            <a:off x="479534" y="168047"/>
            <a:ext cx="11232932" cy="367972"/>
          </a:xfrm>
        </p:spPr>
        <p:txBody>
          <a:bodyPr>
            <a:normAutofit fontScale="90000"/>
          </a:bodyPr>
          <a:lstStyle/>
          <a:p>
            <a:pPr algn="ctr"/>
            <a:r>
              <a:rPr lang="en-US" dirty="0"/>
              <a:t>Signatures – cluster 0 - telomere length associated</a:t>
            </a:r>
          </a:p>
        </p:txBody>
      </p:sp>
      <p:pic>
        <p:nvPicPr>
          <p:cNvPr id="4" name="Picture 3">
            <a:extLst>
              <a:ext uri="{FF2B5EF4-FFF2-40B4-BE49-F238E27FC236}">
                <a16:creationId xmlns:a16="http://schemas.microsoft.com/office/drawing/2014/main" id="{5B6F6FC8-C8CE-408C-B220-2B7D585B2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4714" y="847547"/>
            <a:ext cx="2770632" cy="2770632"/>
          </a:xfrm>
          <a:prstGeom prst="rect">
            <a:avLst/>
          </a:prstGeom>
        </p:spPr>
      </p:pic>
      <p:pic>
        <p:nvPicPr>
          <p:cNvPr id="8" name="Picture 7">
            <a:extLst>
              <a:ext uri="{FF2B5EF4-FFF2-40B4-BE49-F238E27FC236}">
                <a16:creationId xmlns:a16="http://schemas.microsoft.com/office/drawing/2014/main" id="{FF4D678B-EED8-4492-9F58-FF77BE6125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4714" y="3945069"/>
            <a:ext cx="2770632" cy="2770632"/>
          </a:xfrm>
          <a:prstGeom prst="rect">
            <a:avLst/>
          </a:prstGeom>
        </p:spPr>
      </p:pic>
      <p:sp>
        <p:nvSpPr>
          <p:cNvPr id="13" name="TextBox 12">
            <a:extLst>
              <a:ext uri="{FF2B5EF4-FFF2-40B4-BE49-F238E27FC236}">
                <a16:creationId xmlns:a16="http://schemas.microsoft.com/office/drawing/2014/main" id="{4E9854E8-C53C-4B3A-95FB-493BFBBD17A9}"/>
              </a:ext>
            </a:extLst>
          </p:cNvPr>
          <p:cNvSpPr txBox="1"/>
          <p:nvPr/>
        </p:nvSpPr>
        <p:spPr>
          <a:xfrm>
            <a:off x="60435" y="4505059"/>
            <a:ext cx="1576552" cy="646331"/>
          </a:xfrm>
          <a:prstGeom prst="rect">
            <a:avLst/>
          </a:prstGeom>
          <a:noFill/>
        </p:spPr>
        <p:txBody>
          <a:bodyPr wrap="square" rtlCol="0">
            <a:spAutoFit/>
          </a:bodyPr>
          <a:lstStyle/>
          <a:p>
            <a:r>
              <a:rPr lang="en-US" b="1" dirty="0"/>
              <a:t>Upregulated</a:t>
            </a:r>
            <a:r>
              <a:rPr lang="en-US" dirty="0"/>
              <a:t> signature</a:t>
            </a:r>
          </a:p>
        </p:txBody>
      </p:sp>
      <p:sp>
        <p:nvSpPr>
          <p:cNvPr id="14" name="TextBox 13">
            <a:extLst>
              <a:ext uri="{FF2B5EF4-FFF2-40B4-BE49-F238E27FC236}">
                <a16:creationId xmlns:a16="http://schemas.microsoft.com/office/drawing/2014/main" id="{F52340FE-F15D-43FC-85B2-5AB13F05F1D3}"/>
              </a:ext>
            </a:extLst>
          </p:cNvPr>
          <p:cNvSpPr txBox="1"/>
          <p:nvPr/>
        </p:nvSpPr>
        <p:spPr>
          <a:xfrm>
            <a:off x="0" y="2084967"/>
            <a:ext cx="1636987" cy="646331"/>
          </a:xfrm>
          <a:prstGeom prst="rect">
            <a:avLst/>
          </a:prstGeom>
          <a:noFill/>
        </p:spPr>
        <p:txBody>
          <a:bodyPr wrap="square" rtlCol="0">
            <a:spAutoFit/>
          </a:bodyPr>
          <a:lstStyle/>
          <a:p>
            <a:r>
              <a:rPr lang="en-US" b="1" dirty="0"/>
              <a:t>downregulated</a:t>
            </a:r>
            <a:r>
              <a:rPr lang="en-US" dirty="0"/>
              <a:t> signature</a:t>
            </a:r>
          </a:p>
        </p:txBody>
      </p:sp>
      <p:pic>
        <p:nvPicPr>
          <p:cNvPr id="16" name="Picture 15">
            <a:extLst>
              <a:ext uri="{FF2B5EF4-FFF2-40B4-BE49-F238E27FC236}">
                <a16:creationId xmlns:a16="http://schemas.microsoft.com/office/drawing/2014/main" id="{657BE1DA-EFEC-4387-9C77-E31EC16C63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5945" y="3758434"/>
            <a:ext cx="4290848" cy="2681780"/>
          </a:xfrm>
          <a:prstGeom prst="rect">
            <a:avLst/>
          </a:prstGeom>
        </p:spPr>
      </p:pic>
      <p:pic>
        <p:nvPicPr>
          <p:cNvPr id="18" name="Picture 17">
            <a:extLst>
              <a:ext uri="{FF2B5EF4-FFF2-40B4-BE49-F238E27FC236}">
                <a16:creationId xmlns:a16="http://schemas.microsoft.com/office/drawing/2014/main" id="{9C0EA536-8D55-411B-A791-AC24E76AA81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5945" y="723549"/>
            <a:ext cx="4111113" cy="2569446"/>
          </a:xfrm>
          <a:prstGeom prst="rect">
            <a:avLst/>
          </a:prstGeom>
        </p:spPr>
      </p:pic>
      <p:cxnSp>
        <p:nvCxnSpPr>
          <p:cNvPr id="19" name="Straight Connector 18">
            <a:extLst>
              <a:ext uri="{FF2B5EF4-FFF2-40B4-BE49-F238E27FC236}">
                <a16:creationId xmlns:a16="http://schemas.microsoft.com/office/drawing/2014/main" id="{3364D63B-870B-40D2-A0A1-D2537F287D55}"/>
              </a:ext>
            </a:extLst>
          </p:cNvPr>
          <p:cNvCxnSpPr>
            <a:cxnSpLocks/>
          </p:cNvCxnSpPr>
          <p:nvPr/>
        </p:nvCxnSpPr>
        <p:spPr>
          <a:xfrm flipV="1">
            <a:off x="0" y="3618179"/>
            <a:ext cx="12192000" cy="29288"/>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526760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60B0-DF0A-431C-85EA-43BE96DE31CD}"/>
              </a:ext>
            </a:extLst>
          </p:cNvPr>
          <p:cNvSpPr>
            <a:spLocks noGrp="1"/>
          </p:cNvSpPr>
          <p:nvPr>
            <p:ph type="title"/>
          </p:nvPr>
        </p:nvSpPr>
        <p:spPr>
          <a:xfrm>
            <a:off x="516320" y="202922"/>
            <a:ext cx="11159360" cy="367972"/>
          </a:xfrm>
        </p:spPr>
        <p:txBody>
          <a:bodyPr>
            <a:normAutofit fontScale="90000"/>
          </a:bodyPr>
          <a:lstStyle/>
          <a:p>
            <a:pPr algn="ctr"/>
            <a:r>
              <a:rPr lang="en-US" dirty="0"/>
              <a:t>Signatures – cluster 1 - telomere length associated</a:t>
            </a:r>
          </a:p>
        </p:txBody>
      </p:sp>
      <p:sp>
        <p:nvSpPr>
          <p:cNvPr id="13" name="TextBox 12">
            <a:extLst>
              <a:ext uri="{FF2B5EF4-FFF2-40B4-BE49-F238E27FC236}">
                <a16:creationId xmlns:a16="http://schemas.microsoft.com/office/drawing/2014/main" id="{4E9854E8-C53C-4B3A-95FB-493BFBBD17A9}"/>
              </a:ext>
            </a:extLst>
          </p:cNvPr>
          <p:cNvSpPr txBox="1"/>
          <p:nvPr/>
        </p:nvSpPr>
        <p:spPr>
          <a:xfrm>
            <a:off x="60435" y="4505059"/>
            <a:ext cx="1576552" cy="646331"/>
          </a:xfrm>
          <a:prstGeom prst="rect">
            <a:avLst/>
          </a:prstGeom>
          <a:noFill/>
        </p:spPr>
        <p:txBody>
          <a:bodyPr wrap="square" rtlCol="0">
            <a:spAutoFit/>
          </a:bodyPr>
          <a:lstStyle/>
          <a:p>
            <a:r>
              <a:rPr lang="en-US" b="1" dirty="0"/>
              <a:t>Upregulated</a:t>
            </a:r>
            <a:r>
              <a:rPr lang="en-US" dirty="0"/>
              <a:t> signature</a:t>
            </a:r>
          </a:p>
        </p:txBody>
      </p:sp>
      <p:sp>
        <p:nvSpPr>
          <p:cNvPr id="14" name="TextBox 13">
            <a:extLst>
              <a:ext uri="{FF2B5EF4-FFF2-40B4-BE49-F238E27FC236}">
                <a16:creationId xmlns:a16="http://schemas.microsoft.com/office/drawing/2014/main" id="{F52340FE-F15D-43FC-85B2-5AB13F05F1D3}"/>
              </a:ext>
            </a:extLst>
          </p:cNvPr>
          <p:cNvSpPr txBox="1"/>
          <p:nvPr/>
        </p:nvSpPr>
        <p:spPr>
          <a:xfrm>
            <a:off x="0" y="2084967"/>
            <a:ext cx="1636987" cy="646331"/>
          </a:xfrm>
          <a:prstGeom prst="rect">
            <a:avLst/>
          </a:prstGeom>
          <a:noFill/>
        </p:spPr>
        <p:txBody>
          <a:bodyPr wrap="square" rtlCol="0">
            <a:spAutoFit/>
          </a:bodyPr>
          <a:lstStyle/>
          <a:p>
            <a:r>
              <a:rPr lang="en-US" b="1" dirty="0"/>
              <a:t>downregulated</a:t>
            </a:r>
            <a:r>
              <a:rPr lang="en-US" dirty="0"/>
              <a:t> signature</a:t>
            </a:r>
          </a:p>
        </p:txBody>
      </p:sp>
      <p:pic>
        <p:nvPicPr>
          <p:cNvPr id="5" name="Picture 4">
            <a:extLst>
              <a:ext uri="{FF2B5EF4-FFF2-40B4-BE49-F238E27FC236}">
                <a16:creationId xmlns:a16="http://schemas.microsoft.com/office/drawing/2014/main" id="{71B5B754-77E8-48CC-B66F-E578F0417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6987" y="1020764"/>
            <a:ext cx="2774735" cy="2774735"/>
          </a:xfrm>
          <a:prstGeom prst="rect">
            <a:avLst/>
          </a:prstGeom>
        </p:spPr>
      </p:pic>
      <p:pic>
        <p:nvPicPr>
          <p:cNvPr id="7" name="Picture 6">
            <a:extLst>
              <a:ext uri="{FF2B5EF4-FFF2-40B4-BE49-F238E27FC236}">
                <a16:creationId xmlns:a16="http://schemas.microsoft.com/office/drawing/2014/main" id="{7ACAFA9F-FDAB-4663-9D81-11E86BF07C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1090" y="3953632"/>
            <a:ext cx="2770632" cy="2770632"/>
          </a:xfrm>
          <a:prstGeom prst="rect">
            <a:avLst/>
          </a:prstGeom>
        </p:spPr>
      </p:pic>
      <p:pic>
        <p:nvPicPr>
          <p:cNvPr id="10" name="Picture 9">
            <a:extLst>
              <a:ext uri="{FF2B5EF4-FFF2-40B4-BE49-F238E27FC236}">
                <a16:creationId xmlns:a16="http://schemas.microsoft.com/office/drawing/2014/main" id="{3B00FD7C-E2B3-4B63-9C2D-DBE0BF0540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85945" y="858560"/>
            <a:ext cx="4535214" cy="2834509"/>
          </a:xfrm>
          <a:prstGeom prst="rect">
            <a:avLst/>
          </a:prstGeom>
        </p:spPr>
      </p:pic>
      <p:pic>
        <p:nvPicPr>
          <p:cNvPr id="12" name="Picture 11">
            <a:extLst>
              <a:ext uri="{FF2B5EF4-FFF2-40B4-BE49-F238E27FC236}">
                <a16:creationId xmlns:a16="http://schemas.microsoft.com/office/drawing/2014/main" id="{25AA1727-1697-44F8-9AA2-5CFD4ECEA7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85944" y="3737027"/>
            <a:ext cx="4779579" cy="2987237"/>
          </a:xfrm>
          <a:prstGeom prst="rect">
            <a:avLst/>
          </a:prstGeom>
        </p:spPr>
      </p:pic>
      <p:cxnSp>
        <p:nvCxnSpPr>
          <p:cNvPr id="17" name="Straight Connector 16">
            <a:extLst>
              <a:ext uri="{FF2B5EF4-FFF2-40B4-BE49-F238E27FC236}">
                <a16:creationId xmlns:a16="http://schemas.microsoft.com/office/drawing/2014/main" id="{815D8508-FE87-4DEA-8EC4-14CFC4300D27}"/>
              </a:ext>
            </a:extLst>
          </p:cNvPr>
          <p:cNvCxnSpPr>
            <a:cxnSpLocks/>
          </p:cNvCxnSpPr>
          <p:nvPr/>
        </p:nvCxnSpPr>
        <p:spPr>
          <a:xfrm flipV="1">
            <a:off x="0" y="3678451"/>
            <a:ext cx="12192000" cy="58576"/>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346953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C60B0-DF0A-431C-85EA-43BE96DE31CD}"/>
              </a:ext>
            </a:extLst>
          </p:cNvPr>
          <p:cNvSpPr>
            <a:spLocks noGrp="1"/>
          </p:cNvSpPr>
          <p:nvPr>
            <p:ph type="title"/>
          </p:nvPr>
        </p:nvSpPr>
        <p:spPr>
          <a:xfrm>
            <a:off x="597775" y="286299"/>
            <a:ext cx="10996450" cy="367972"/>
          </a:xfrm>
        </p:spPr>
        <p:txBody>
          <a:bodyPr>
            <a:normAutofit fontScale="90000"/>
          </a:bodyPr>
          <a:lstStyle/>
          <a:p>
            <a:pPr algn="ctr"/>
            <a:r>
              <a:rPr lang="en-US" dirty="0"/>
              <a:t>Signatures – cluster 2 - telomere length associated</a:t>
            </a:r>
          </a:p>
        </p:txBody>
      </p:sp>
      <p:sp>
        <p:nvSpPr>
          <p:cNvPr id="13" name="TextBox 12">
            <a:extLst>
              <a:ext uri="{FF2B5EF4-FFF2-40B4-BE49-F238E27FC236}">
                <a16:creationId xmlns:a16="http://schemas.microsoft.com/office/drawing/2014/main" id="{4E9854E8-C53C-4B3A-95FB-493BFBBD17A9}"/>
              </a:ext>
            </a:extLst>
          </p:cNvPr>
          <p:cNvSpPr txBox="1"/>
          <p:nvPr/>
        </p:nvSpPr>
        <p:spPr>
          <a:xfrm>
            <a:off x="60435" y="4505059"/>
            <a:ext cx="1576552" cy="646331"/>
          </a:xfrm>
          <a:prstGeom prst="rect">
            <a:avLst/>
          </a:prstGeom>
          <a:noFill/>
        </p:spPr>
        <p:txBody>
          <a:bodyPr wrap="square" rtlCol="0">
            <a:spAutoFit/>
          </a:bodyPr>
          <a:lstStyle/>
          <a:p>
            <a:r>
              <a:rPr lang="en-US" b="1" dirty="0"/>
              <a:t>Upregulated</a:t>
            </a:r>
            <a:r>
              <a:rPr lang="en-US" dirty="0"/>
              <a:t> signature</a:t>
            </a:r>
          </a:p>
        </p:txBody>
      </p:sp>
      <p:sp>
        <p:nvSpPr>
          <p:cNvPr id="14" name="TextBox 13">
            <a:extLst>
              <a:ext uri="{FF2B5EF4-FFF2-40B4-BE49-F238E27FC236}">
                <a16:creationId xmlns:a16="http://schemas.microsoft.com/office/drawing/2014/main" id="{F52340FE-F15D-43FC-85B2-5AB13F05F1D3}"/>
              </a:ext>
            </a:extLst>
          </p:cNvPr>
          <p:cNvSpPr txBox="1"/>
          <p:nvPr/>
        </p:nvSpPr>
        <p:spPr>
          <a:xfrm>
            <a:off x="0" y="2084967"/>
            <a:ext cx="1636987" cy="646331"/>
          </a:xfrm>
          <a:prstGeom prst="rect">
            <a:avLst/>
          </a:prstGeom>
          <a:noFill/>
        </p:spPr>
        <p:txBody>
          <a:bodyPr wrap="square" rtlCol="0">
            <a:spAutoFit/>
          </a:bodyPr>
          <a:lstStyle/>
          <a:p>
            <a:r>
              <a:rPr lang="en-US" b="1" dirty="0"/>
              <a:t>downregulated</a:t>
            </a:r>
            <a:r>
              <a:rPr lang="en-US" dirty="0"/>
              <a:t> signature</a:t>
            </a:r>
          </a:p>
        </p:txBody>
      </p:sp>
      <p:cxnSp>
        <p:nvCxnSpPr>
          <p:cNvPr id="17" name="Straight Connector 16">
            <a:extLst>
              <a:ext uri="{FF2B5EF4-FFF2-40B4-BE49-F238E27FC236}">
                <a16:creationId xmlns:a16="http://schemas.microsoft.com/office/drawing/2014/main" id="{815D8508-FE87-4DEA-8EC4-14CFC4300D27}"/>
              </a:ext>
            </a:extLst>
          </p:cNvPr>
          <p:cNvCxnSpPr>
            <a:cxnSpLocks/>
          </p:cNvCxnSpPr>
          <p:nvPr/>
        </p:nvCxnSpPr>
        <p:spPr>
          <a:xfrm flipV="1">
            <a:off x="0" y="3678451"/>
            <a:ext cx="12192000" cy="58576"/>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3381FE58-4DC1-448C-81B9-2C7482AEE9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460" y="882901"/>
            <a:ext cx="2770632" cy="2770632"/>
          </a:xfrm>
          <a:prstGeom prst="rect">
            <a:avLst/>
          </a:prstGeom>
        </p:spPr>
      </p:pic>
      <p:pic>
        <p:nvPicPr>
          <p:cNvPr id="8" name="Picture 7">
            <a:extLst>
              <a:ext uri="{FF2B5EF4-FFF2-40B4-BE49-F238E27FC236}">
                <a16:creationId xmlns:a16="http://schemas.microsoft.com/office/drawing/2014/main" id="{147037CE-B183-47DD-AD59-1D3D95FDAB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8460" y="3962034"/>
            <a:ext cx="2770632" cy="2770632"/>
          </a:xfrm>
          <a:prstGeom prst="rect">
            <a:avLst/>
          </a:prstGeom>
        </p:spPr>
      </p:pic>
      <p:pic>
        <p:nvPicPr>
          <p:cNvPr id="11" name="Picture 10">
            <a:extLst>
              <a:ext uri="{FF2B5EF4-FFF2-40B4-BE49-F238E27FC236}">
                <a16:creationId xmlns:a16="http://schemas.microsoft.com/office/drawing/2014/main" id="{16E343D0-55D4-40BC-BDDF-0AC77D222D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198" y="774398"/>
            <a:ext cx="4566745" cy="2854216"/>
          </a:xfrm>
          <a:prstGeom prst="rect">
            <a:avLst/>
          </a:prstGeom>
        </p:spPr>
      </p:pic>
      <p:pic>
        <p:nvPicPr>
          <p:cNvPr id="16" name="Picture 15">
            <a:extLst>
              <a:ext uri="{FF2B5EF4-FFF2-40B4-BE49-F238E27FC236}">
                <a16:creationId xmlns:a16="http://schemas.microsoft.com/office/drawing/2014/main" id="{0CFDB7EA-4F87-46C2-8B51-0D8AA9F95B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3836701"/>
            <a:ext cx="4834078" cy="3021299"/>
          </a:xfrm>
          <a:prstGeom prst="rect">
            <a:avLst/>
          </a:prstGeom>
        </p:spPr>
      </p:pic>
    </p:spTree>
    <p:extLst>
      <p:ext uri="{BB962C8B-B14F-4D97-AF65-F5344CB8AC3E}">
        <p14:creationId xmlns:p14="http://schemas.microsoft.com/office/powerpoint/2010/main" val="33427628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B82E5-8467-4D94-B147-EDF9A36F08C4}"/>
              </a:ext>
            </a:extLst>
          </p:cNvPr>
          <p:cNvSpPr>
            <a:spLocks noGrp="1"/>
          </p:cNvSpPr>
          <p:nvPr>
            <p:ph type="title"/>
          </p:nvPr>
        </p:nvSpPr>
        <p:spPr/>
        <p:txBody>
          <a:bodyPr/>
          <a:lstStyle/>
          <a:p>
            <a:pPr algn="ctr"/>
            <a:r>
              <a:rPr lang="en-US" dirty="0"/>
              <a:t>Telomere signature summary</a:t>
            </a:r>
          </a:p>
        </p:txBody>
      </p:sp>
      <p:sp>
        <p:nvSpPr>
          <p:cNvPr id="3" name="Content Placeholder 2">
            <a:extLst>
              <a:ext uri="{FF2B5EF4-FFF2-40B4-BE49-F238E27FC236}">
                <a16:creationId xmlns:a16="http://schemas.microsoft.com/office/drawing/2014/main" id="{EED53FDA-9668-4118-8C2F-C4AA6E95798E}"/>
              </a:ext>
            </a:extLst>
          </p:cNvPr>
          <p:cNvSpPr>
            <a:spLocks noGrp="1"/>
          </p:cNvSpPr>
          <p:nvPr>
            <p:ph idx="1"/>
          </p:nvPr>
        </p:nvSpPr>
        <p:spPr/>
        <p:txBody>
          <a:bodyPr/>
          <a:lstStyle/>
          <a:p>
            <a:r>
              <a:rPr lang="en-US" b="0" i="0" dirty="0">
                <a:solidFill>
                  <a:srgbClr val="1D1C1D"/>
                </a:solidFill>
                <a:effectLst/>
                <a:latin typeface="Slack-Lato"/>
              </a:rPr>
              <a:t>In cluster 0 we see higher expression of negatively correlated genes in responders than non-responders.</a:t>
            </a:r>
          </a:p>
          <a:p>
            <a:r>
              <a:rPr lang="en-US" dirty="0"/>
              <a:t>in clusters 1,2 we see lower expression of downregulated genes and higher expression of upregulated genes correlated with longer telomers.</a:t>
            </a:r>
          </a:p>
        </p:txBody>
      </p:sp>
      <p:sp>
        <p:nvSpPr>
          <p:cNvPr id="5" name="TextBox 4">
            <a:extLst>
              <a:ext uri="{FF2B5EF4-FFF2-40B4-BE49-F238E27FC236}">
                <a16:creationId xmlns:a16="http://schemas.microsoft.com/office/drawing/2014/main" id="{DD24C878-B49C-46B0-95CF-A8173A8E727C}"/>
              </a:ext>
            </a:extLst>
          </p:cNvPr>
          <p:cNvSpPr txBox="1"/>
          <p:nvPr/>
        </p:nvSpPr>
        <p:spPr>
          <a:xfrm>
            <a:off x="4908987" y="5785973"/>
            <a:ext cx="7049157" cy="923330"/>
          </a:xfrm>
          <a:prstGeom prst="rect">
            <a:avLst/>
          </a:prstGeom>
          <a:noFill/>
        </p:spPr>
        <p:txBody>
          <a:bodyPr wrap="square">
            <a:spAutoFit/>
          </a:bodyPr>
          <a:lstStyle/>
          <a:p>
            <a:r>
              <a:rPr lang="en-US" b="0" i="0" dirty="0">
                <a:solidFill>
                  <a:srgbClr val="222222"/>
                </a:solidFill>
                <a:effectLst/>
                <a:latin typeface="-apple-system"/>
              </a:rPr>
              <a:t>Andreu-Sánchez, S., Aubert, G., Ripoll-</a:t>
            </a:r>
            <a:r>
              <a:rPr lang="en-US" b="0" i="0" dirty="0" err="1">
                <a:solidFill>
                  <a:srgbClr val="222222"/>
                </a:solidFill>
                <a:effectLst/>
                <a:latin typeface="-apple-system"/>
              </a:rPr>
              <a:t>Cladellas</a:t>
            </a:r>
            <a:r>
              <a:rPr lang="en-US" b="0" i="0" dirty="0">
                <a:solidFill>
                  <a:srgbClr val="222222"/>
                </a:solidFill>
                <a:effectLst/>
                <a:latin typeface="-apple-system"/>
              </a:rPr>
              <a:t>, A. </a:t>
            </a:r>
            <a:r>
              <a:rPr lang="en-US" b="0" i="1" dirty="0">
                <a:solidFill>
                  <a:srgbClr val="222222"/>
                </a:solidFill>
                <a:effectLst/>
                <a:latin typeface="-apple-system"/>
              </a:rPr>
              <a:t>et al.</a:t>
            </a:r>
            <a:r>
              <a:rPr lang="en-US" b="0" i="0" dirty="0">
                <a:solidFill>
                  <a:srgbClr val="222222"/>
                </a:solidFill>
                <a:effectLst/>
                <a:latin typeface="-apple-system"/>
              </a:rPr>
              <a:t> Genetic, parental and lifestyle factors influence telomere length. </a:t>
            </a:r>
            <a:r>
              <a:rPr lang="en-US" b="0" i="1" dirty="0" err="1">
                <a:solidFill>
                  <a:srgbClr val="222222"/>
                </a:solidFill>
                <a:effectLst/>
                <a:latin typeface="-apple-system"/>
              </a:rPr>
              <a:t>Commun</a:t>
            </a:r>
            <a:r>
              <a:rPr lang="en-US" b="0" i="1" dirty="0">
                <a:solidFill>
                  <a:srgbClr val="222222"/>
                </a:solidFill>
                <a:effectLst/>
                <a:latin typeface="-apple-system"/>
              </a:rPr>
              <a:t> Biol</a:t>
            </a:r>
            <a:r>
              <a:rPr lang="en-US" b="0" i="0" dirty="0">
                <a:solidFill>
                  <a:srgbClr val="222222"/>
                </a:solidFill>
                <a:effectLst/>
                <a:latin typeface="-apple-system"/>
              </a:rPr>
              <a:t> </a:t>
            </a:r>
            <a:r>
              <a:rPr lang="en-US" b="1" i="0" dirty="0">
                <a:solidFill>
                  <a:srgbClr val="222222"/>
                </a:solidFill>
                <a:effectLst/>
                <a:latin typeface="-apple-system"/>
              </a:rPr>
              <a:t>5</a:t>
            </a:r>
            <a:r>
              <a:rPr lang="en-US" b="0" i="0" dirty="0">
                <a:solidFill>
                  <a:srgbClr val="222222"/>
                </a:solidFill>
                <a:effectLst/>
                <a:latin typeface="-apple-system"/>
              </a:rPr>
              <a:t>, 565 (2022).</a:t>
            </a:r>
            <a:endParaRPr lang="en-US" dirty="0"/>
          </a:p>
        </p:txBody>
      </p:sp>
    </p:spTree>
    <p:extLst>
      <p:ext uri="{BB962C8B-B14F-4D97-AF65-F5344CB8AC3E}">
        <p14:creationId xmlns:p14="http://schemas.microsoft.com/office/powerpoint/2010/main" val="207283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09AD-45BB-64DA-7FF9-B4AA31847DC3}"/>
              </a:ext>
            </a:extLst>
          </p:cNvPr>
          <p:cNvSpPr>
            <a:spLocks noGrp="1"/>
          </p:cNvSpPr>
          <p:nvPr>
            <p:ph type="title"/>
          </p:nvPr>
        </p:nvSpPr>
        <p:spPr>
          <a:xfrm>
            <a:off x="459857" y="357351"/>
            <a:ext cx="4351338" cy="4908331"/>
          </a:xfrm>
        </p:spPr>
        <p:txBody>
          <a:bodyPr>
            <a:normAutofit/>
          </a:bodyPr>
          <a:lstStyle/>
          <a:p>
            <a:r>
              <a:rPr lang="en-US" dirty="0"/>
              <a:t>All cells</a:t>
            </a:r>
            <a:br>
              <a:rPr lang="en-US" dirty="0"/>
            </a:br>
            <a:r>
              <a:rPr lang="en-US" dirty="0"/>
              <a:t>unnormalized + normalized contribution of each sample to each cluster</a:t>
            </a:r>
          </a:p>
        </p:txBody>
      </p:sp>
      <p:pic>
        <p:nvPicPr>
          <p:cNvPr id="7" name="Content Placeholder 6">
            <a:extLst>
              <a:ext uri="{FF2B5EF4-FFF2-40B4-BE49-F238E27FC236}">
                <a16:creationId xmlns:a16="http://schemas.microsoft.com/office/drawing/2014/main" id="{FBA9A02A-7757-4350-8D13-4D65291BF40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6269" y="0"/>
            <a:ext cx="6655704" cy="6655704"/>
          </a:xfrm>
        </p:spPr>
      </p:pic>
    </p:spTree>
    <p:extLst>
      <p:ext uri="{BB962C8B-B14F-4D97-AF65-F5344CB8AC3E}">
        <p14:creationId xmlns:p14="http://schemas.microsoft.com/office/powerpoint/2010/main" val="41686454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9FF08-57B7-42DA-9FDC-377E814B1E26}"/>
              </a:ext>
            </a:extLst>
          </p:cNvPr>
          <p:cNvSpPr>
            <a:spLocks noGrp="1"/>
          </p:cNvSpPr>
          <p:nvPr>
            <p:ph type="title"/>
          </p:nvPr>
        </p:nvSpPr>
        <p:spPr/>
        <p:txBody>
          <a:bodyPr/>
          <a:lstStyle/>
          <a:p>
            <a:pPr algn="ctr"/>
            <a:r>
              <a:rPr lang="he-IL" b="0" i="0" dirty="0">
                <a:solidFill>
                  <a:srgbClr val="202124"/>
                </a:solidFill>
                <a:effectLst/>
                <a:latin typeface="Roboto" panose="02000000000000000000" pitchFamily="2" charset="0"/>
              </a:rPr>
              <a:t>פאנל </a:t>
            </a:r>
            <a:r>
              <a:rPr lang="he-IL" b="0" i="0" dirty="0" err="1">
                <a:solidFill>
                  <a:srgbClr val="202124"/>
                </a:solidFill>
                <a:effectLst/>
                <a:latin typeface="Roboto" panose="02000000000000000000" pitchFamily="2" charset="0"/>
              </a:rPr>
              <a:t>פאקס</a:t>
            </a:r>
            <a:r>
              <a:rPr lang="he-IL" b="0" i="0" dirty="0">
                <a:solidFill>
                  <a:srgbClr val="202124"/>
                </a:solidFill>
                <a:effectLst/>
                <a:latin typeface="Roboto" panose="02000000000000000000" pitchFamily="2" charset="0"/>
              </a:rPr>
              <a:t> ופאנל </a:t>
            </a:r>
            <a:r>
              <a:rPr lang="he-IL" b="0" i="0" dirty="0" err="1">
                <a:solidFill>
                  <a:srgbClr val="202124"/>
                </a:solidFill>
                <a:effectLst/>
                <a:latin typeface="Roboto" panose="02000000000000000000" pitchFamily="2" charset="0"/>
              </a:rPr>
              <a:t>אלייזה</a:t>
            </a:r>
            <a:r>
              <a:rPr lang="he-IL" b="0" i="0" dirty="0">
                <a:solidFill>
                  <a:srgbClr val="202124"/>
                </a:solidFill>
                <a:effectLst/>
                <a:latin typeface="Roboto" panose="02000000000000000000" pitchFamily="2" charset="0"/>
              </a:rPr>
              <a:t>(מה אנחנו הולכים לבדוק עכשיו)</a:t>
            </a:r>
            <a:endParaRPr lang="en-US" dirty="0"/>
          </a:p>
        </p:txBody>
      </p:sp>
      <p:sp>
        <p:nvSpPr>
          <p:cNvPr id="3" name="Content Placeholder 2">
            <a:extLst>
              <a:ext uri="{FF2B5EF4-FFF2-40B4-BE49-F238E27FC236}">
                <a16:creationId xmlns:a16="http://schemas.microsoft.com/office/drawing/2014/main" id="{911E1D0A-275E-4BB7-84CE-53CB5D70770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594589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F9E64-7FF6-437D-9B72-A311F0A9716E}"/>
              </a:ext>
            </a:extLst>
          </p:cNvPr>
          <p:cNvSpPr>
            <a:spLocks noGrp="1"/>
          </p:cNvSpPr>
          <p:nvPr>
            <p:ph type="title"/>
          </p:nvPr>
        </p:nvSpPr>
        <p:spPr/>
        <p:txBody>
          <a:bodyPr/>
          <a:lstStyle/>
          <a:p>
            <a:pPr algn="ctr"/>
            <a:r>
              <a:rPr lang="en-US" b="0" i="0" dirty="0">
                <a:solidFill>
                  <a:srgbClr val="202124"/>
                </a:solidFill>
                <a:effectLst/>
                <a:latin typeface="Roboto" panose="02000000000000000000" pitchFamily="2" charset="0"/>
              </a:rPr>
              <a:t>jak inhibitors</a:t>
            </a:r>
            <a:endParaRPr lang="en-US" dirty="0"/>
          </a:p>
        </p:txBody>
      </p:sp>
      <p:sp>
        <p:nvSpPr>
          <p:cNvPr id="3" name="Content Placeholder 2">
            <a:extLst>
              <a:ext uri="{FF2B5EF4-FFF2-40B4-BE49-F238E27FC236}">
                <a16:creationId xmlns:a16="http://schemas.microsoft.com/office/drawing/2014/main" id="{E07267DF-B681-4573-AD2D-D3B444E27CF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454349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15574-4459-4A5C-ADA7-BA723522FFDE}"/>
              </a:ext>
            </a:extLst>
          </p:cNvPr>
          <p:cNvSpPr>
            <a:spLocks noGrp="1"/>
          </p:cNvSpPr>
          <p:nvPr>
            <p:ph type="title"/>
          </p:nvPr>
        </p:nvSpPr>
        <p:spPr/>
        <p:txBody>
          <a:bodyPr/>
          <a:lstStyle/>
          <a:p>
            <a:pPr algn="ctr"/>
            <a:r>
              <a:rPr lang="en-US" dirty="0"/>
              <a:t>Observations - summary</a:t>
            </a:r>
          </a:p>
        </p:txBody>
      </p:sp>
      <p:sp>
        <p:nvSpPr>
          <p:cNvPr id="4" name="Content Placeholder 2">
            <a:extLst>
              <a:ext uri="{FF2B5EF4-FFF2-40B4-BE49-F238E27FC236}">
                <a16:creationId xmlns:a16="http://schemas.microsoft.com/office/drawing/2014/main" id="{04293D54-380D-4C7B-954D-DF3F481DA32D}"/>
              </a:ext>
            </a:extLst>
          </p:cNvPr>
          <p:cNvSpPr>
            <a:spLocks noGrp="1"/>
          </p:cNvSpPr>
          <p:nvPr>
            <p:ph idx="1"/>
          </p:nvPr>
        </p:nvSpPr>
        <p:spPr>
          <a:xfrm>
            <a:off x="236483" y="1690689"/>
            <a:ext cx="11847785" cy="4457864"/>
          </a:xfrm>
        </p:spPr>
        <p:txBody>
          <a:bodyPr>
            <a:normAutofit fontScale="55000" lnSpcReduction="20000"/>
          </a:bodyPr>
          <a:lstStyle/>
          <a:p>
            <a:r>
              <a:rPr lang="en-US" sz="2400" b="0" i="0" dirty="0">
                <a:solidFill>
                  <a:srgbClr val="202124"/>
                </a:solidFill>
                <a:effectLst/>
                <a:latin typeface="Roboto" panose="02000000000000000000" pitchFamily="2" charset="0"/>
              </a:rPr>
              <a:t>ILR7 higher in responders (strongly aligns with literature)</a:t>
            </a:r>
          </a:p>
          <a:p>
            <a:r>
              <a:rPr lang="en-US" sz="2400" b="0" i="0" dirty="0">
                <a:solidFill>
                  <a:srgbClr val="202124"/>
                </a:solidFill>
                <a:effectLst/>
                <a:latin typeface="Roboto" panose="02000000000000000000" pitchFamily="2" charset="0"/>
              </a:rPr>
              <a:t>CD40LG higher in non responders(as opposed to paper)</a:t>
            </a:r>
          </a:p>
          <a:p>
            <a:r>
              <a:rPr lang="en-GB" sz="2400" b="0" i="0" dirty="0">
                <a:solidFill>
                  <a:srgbClr val="202124"/>
                </a:solidFill>
                <a:effectLst/>
                <a:latin typeface="Roboto" panose="02000000000000000000" pitchFamily="2" charset="0"/>
              </a:rPr>
              <a:t> GZMB, prf1, IFNG, GZMK, CD27,  : higher in responders</a:t>
            </a:r>
          </a:p>
          <a:p>
            <a:r>
              <a:rPr lang="en-GB" sz="2400" b="0" i="0" dirty="0">
                <a:solidFill>
                  <a:srgbClr val="202124"/>
                </a:solidFill>
                <a:effectLst/>
                <a:latin typeface="Roboto" panose="02000000000000000000" pitchFamily="2" charset="0"/>
              </a:rPr>
              <a:t>effector/memory : KLF2, higher in responders</a:t>
            </a:r>
          </a:p>
          <a:p>
            <a:r>
              <a:rPr lang="en-GB" sz="2400" b="0" i="0" dirty="0">
                <a:solidFill>
                  <a:srgbClr val="202124"/>
                </a:solidFill>
                <a:effectLst/>
                <a:latin typeface="Roboto" panose="02000000000000000000" pitchFamily="2" charset="0"/>
              </a:rPr>
              <a:t>lower expression of ENTPD1 in responders (both in cd8 &amp;cd4)</a:t>
            </a:r>
          </a:p>
          <a:p>
            <a:pPr marL="0" indent="0">
              <a:buNone/>
            </a:pPr>
            <a:r>
              <a:rPr lang="en-GB" sz="2400" b="0" i="0" dirty="0">
                <a:solidFill>
                  <a:srgbClr val="202124"/>
                </a:solidFill>
                <a:effectLst/>
                <a:latin typeface="Roboto" panose="02000000000000000000" pitchFamily="2" charset="0"/>
              </a:rPr>
              <a:t>(TIM3 and ENTPD1 mark the exhausted-like state of CD8+ T cells)</a:t>
            </a:r>
          </a:p>
          <a:p>
            <a:r>
              <a:rPr lang="en-GB" sz="2400" b="0" i="0" dirty="0">
                <a:solidFill>
                  <a:srgbClr val="202124"/>
                </a:solidFill>
                <a:effectLst/>
                <a:latin typeface="Roboto" panose="02000000000000000000" pitchFamily="2" charset="0"/>
              </a:rPr>
              <a:t>N4 acts like responders in cluster 0, 1(a bit in 2 </a:t>
            </a:r>
            <a:r>
              <a:rPr lang="en-GB" sz="2400" b="0" i="0" dirty="0" err="1">
                <a:solidFill>
                  <a:srgbClr val="202124"/>
                </a:solidFill>
                <a:effectLst/>
                <a:latin typeface="Roboto" panose="02000000000000000000" pitchFamily="2" charset="0"/>
              </a:rPr>
              <a:t>aswell</a:t>
            </a:r>
            <a:r>
              <a:rPr lang="en-GB" sz="2400" b="0" i="0" dirty="0">
                <a:solidFill>
                  <a:srgbClr val="202124"/>
                </a:solidFill>
                <a:effectLst/>
                <a:latin typeface="Roboto" panose="02000000000000000000" pitchFamily="2" charset="0"/>
              </a:rPr>
              <a:t>) of </a:t>
            </a:r>
            <a:r>
              <a:rPr lang="en-GB" sz="2400" b="0" i="0" dirty="0" err="1">
                <a:solidFill>
                  <a:srgbClr val="202124"/>
                </a:solidFill>
                <a:effectLst/>
                <a:latin typeface="Roboto" panose="02000000000000000000" pitchFamily="2" charset="0"/>
              </a:rPr>
              <a:t>all_cells</a:t>
            </a:r>
            <a:r>
              <a:rPr lang="en-GB" sz="2400" b="0" i="0" dirty="0">
                <a:solidFill>
                  <a:srgbClr val="202124"/>
                </a:solidFill>
                <a:effectLst/>
                <a:latin typeface="Roboto" panose="02000000000000000000" pitchFamily="2" charset="0"/>
              </a:rPr>
              <a:t>(maybe interesting that he is not a responder ? )</a:t>
            </a:r>
            <a:endParaRPr lang="en-US" sz="2400" b="0" i="0" dirty="0">
              <a:solidFill>
                <a:srgbClr val="202124"/>
              </a:solidFill>
              <a:effectLst/>
              <a:latin typeface="Roboto" panose="02000000000000000000" pitchFamily="2" charset="0"/>
            </a:endParaRPr>
          </a:p>
          <a:p>
            <a:r>
              <a:rPr lang="en-GB" sz="2400" dirty="0">
                <a:solidFill>
                  <a:srgbClr val="202124"/>
                </a:solidFill>
                <a:latin typeface="Roboto" panose="02000000000000000000" pitchFamily="2" charset="0"/>
              </a:rPr>
              <a:t>- il2 signature significant between responders &amp; non in cluster 2 sub analysis, but not in cluster 1</a:t>
            </a:r>
            <a:br>
              <a:rPr lang="en-GB" sz="2400" dirty="0">
                <a:solidFill>
                  <a:srgbClr val="202124"/>
                </a:solidFill>
                <a:latin typeface="Roboto" panose="02000000000000000000" pitchFamily="2" charset="0"/>
              </a:rPr>
            </a:br>
            <a:r>
              <a:rPr lang="en-GB" sz="2400" dirty="0">
                <a:solidFill>
                  <a:srgbClr val="202124"/>
                </a:solidFill>
                <a:latin typeface="Roboto" panose="02000000000000000000" pitchFamily="2" charset="0"/>
              </a:rPr>
              <a:t>- il2r not significant between responders &amp; non in both clusters 1&amp;2</a:t>
            </a:r>
          </a:p>
          <a:p>
            <a:r>
              <a:rPr lang="en-US" sz="2400" dirty="0">
                <a:solidFill>
                  <a:srgbClr val="202124"/>
                </a:solidFill>
                <a:latin typeface="Roboto" panose="02000000000000000000" pitchFamily="2" charset="0"/>
              </a:rPr>
              <a:t>Longer telomers in responders in clusters 1,2 indicating </a:t>
            </a:r>
            <a:r>
              <a:rPr lang="en-US" sz="2400">
                <a:solidFill>
                  <a:srgbClr val="202124"/>
                </a:solidFill>
                <a:latin typeface="Roboto" panose="02000000000000000000" pitchFamily="2" charset="0"/>
              </a:rPr>
              <a:t>naïve-like qualities.</a:t>
            </a:r>
            <a:endParaRPr lang="en-US" sz="2400" dirty="0">
              <a:solidFill>
                <a:srgbClr val="202124"/>
              </a:solidFill>
              <a:latin typeface="Roboto" panose="02000000000000000000" pitchFamily="2" charset="0"/>
            </a:endParaRPr>
          </a:p>
          <a:p>
            <a:endParaRPr lang="en-GB" sz="2400" b="0" i="0" dirty="0">
              <a:solidFill>
                <a:srgbClr val="202124"/>
              </a:solidFill>
              <a:effectLst/>
              <a:latin typeface="Roboto" panose="02000000000000000000" pitchFamily="2" charset="0"/>
            </a:endParaRPr>
          </a:p>
          <a:p>
            <a:endParaRPr lang="en-GB" sz="2400" dirty="0">
              <a:solidFill>
                <a:srgbClr val="202124"/>
              </a:solidFill>
              <a:latin typeface="Roboto" panose="02000000000000000000" pitchFamily="2" charset="0"/>
            </a:endParaRPr>
          </a:p>
          <a:p>
            <a:endParaRPr lang="en-GB" sz="2400" b="0" i="0" dirty="0">
              <a:solidFill>
                <a:srgbClr val="202124"/>
              </a:solidFill>
              <a:effectLst/>
              <a:latin typeface="Roboto" panose="02000000000000000000" pitchFamily="2" charset="0"/>
            </a:endParaRPr>
          </a:p>
          <a:p>
            <a:endParaRPr lang="en-GB" sz="2400" dirty="0">
              <a:solidFill>
                <a:srgbClr val="202124"/>
              </a:solidFill>
              <a:latin typeface="Roboto" panose="02000000000000000000" pitchFamily="2" charset="0"/>
            </a:endParaRPr>
          </a:p>
          <a:p>
            <a:endParaRPr lang="en-GB" sz="2400" b="0" i="0" dirty="0">
              <a:solidFill>
                <a:srgbClr val="202124"/>
              </a:solidFill>
              <a:effectLst/>
              <a:latin typeface="Roboto" panose="02000000000000000000" pitchFamily="2" charset="0"/>
            </a:endParaRPr>
          </a:p>
          <a:p>
            <a:r>
              <a:rPr lang="en-GB" sz="1600" b="0" i="0" dirty="0">
                <a:solidFill>
                  <a:srgbClr val="202124"/>
                </a:solidFill>
                <a:effectLst/>
                <a:latin typeface="Roboto" panose="02000000000000000000" pitchFamily="2" charset="0"/>
              </a:rPr>
              <a:t>DE between responders and non-</a:t>
            </a:r>
            <a:r>
              <a:rPr lang="en-GB" sz="1600" b="0" i="0" dirty="0" err="1">
                <a:solidFill>
                  <a:srgbClr val="202124"/>
                </a:solidFill>
                <a:effectLst/>
                <a:latin typeface="Roboto" panose="02000000000000000000" pitchFamily="2" charset="0"/>
              </a:rPr>
              <a:t>respondesr</a:t>
            </a:r>
            <a:r>
              <a:rPr lang="en-GB" sz="1600" b="0" i="0" dirty="0">
                <a:solidFill>
                  <a:srgbClr val="202124"/>
                </a:solidFill>
                <a:effectLst/>
                <a:latin typeface="Roboto" panose="02000000000000000000" pitchFamily="2" charset="0"/>
              </a:rPr>
              <a:t> in </a:t>
            </a:r>
            <a:r>
              <a:rPr lang="en-GB" sz="1600" b="0" i="0" dirty="0" err="1">
                <a:solidFill>
                  <a:srgbClr val="202124"/>
                </a:solidFill>
                <a:effectLst/>
                <a:latin typeface="Roboto" panose="02000000000000000000" pitchFamily="2" charset="0"/>
              </a:rPr>
              <a:t>all_cells</a:t>
            </a:r>
            <a:r>
              <a:rPr lang="en-GB" sz="1600" b="0" i="0" dirty="0">
                <a:solidFill>
                  <a:srgbClr val="202124"/>
                </a:solidFill>
                <a:effectLst/>
                <a:latin typeface="Roboto" panose="02000000000000000000" pitchFamily="2" charset="0"/>
              </a:rPr>
              <a:t> : SELL, CD27, GZMK, TRAV5</a:t>
            </a:r>
          </a:p>
          <a:p>
            <a:r>
              <a:rPr lang="en-GB" sz="1600" b="0" i="0" dirty="0">
                <a:solidFill>
                  <a:srgbClr val="202124"/>
                </a:solidFill>
                <a:effectLst/>
                <a:latin typeface="Roboto" panose="02000000000000000000" pitchFamily="2" charset="0"/>
              </a:rPr>
              <a:t>N4 acts like responders in cluster 0, 1(a bit in 2 </a:t>
            </a:r>
            <a:r>
              <a:rPr lang="en-GB" sz="1600" b="0" i="0" dirty="0" err="1">
                <a:solidFill>
                  <a:srgbClr val="202124"/>
                </a:solidFill>
                <a:effectLst/>
                <a:latin typeface="Roboto" panose="02000000000000000000" pitchFamily="2" charset="0"/>
              </a:rPr>
              <a:t>aswell</a:t>
            </a:r>
            <a:r>
              <a:rPr lang="en-GB" sz="1600" b="0" i="0" dirty="0">
                <a:solidFill>
                  <a:srgbClr val="202124"/>
                </a:solidFill>
                <a:effectLst/>
                <a:latin typeface="Roboto" panose="02000000000000000000" pitchFamily="2" charset="0"/>
              </a:rPr>
              <a:t>) of </a:t>
            </a:r>
            <a:r>
              <a:rPr lang="en-GB" sz="1600" b="0" i="0" dirty="0" err="1">
                <a:solidFill>
                  <a:srgbClr val="202124"/>
                </a:solidFill>
                <a:effectLst/>
                <a:latin typeface="Roboto" panose="02000000000000000000" pitchFamily="2" charset="0"/>
              </a:rPr>
              <a:t>all_cells</a:t>
            </a:r>
            <a:r>
              <a:rPr lang="en-GB" sz="1600" b="0" i="0" dirty="0">
                <a:solidFill>
                  <a:srgbClr val="202124"/>
                </a:solidFill>
                <a:effectLst/>
                <a:latin typeface="Roboto" panose="02000000000000000000" pitchFamily="2" charset="0"/>
              </a:rPr>
              <a:t>(maybe interesting that he is not a responder ? )</a:t>
            </a:r>
          </a:p>
          <a:p>
            <a:endParaRPr lang="en-US" sz="2400" b="0" i="0" dirty="0">
              <a:solidFill>
                <a:srgbClr val="202124"/>
              </a:solidFill>
              <a:effectLst/>
              <a:latin typeface="Roboto" panose="02000000000000000000" pitchFamily="2" charset="0"/>
            </a:endParaRPr>
          </a:p>
        </p:txBody>
      </p:sp>
    </p:spTree>
    <p:extLst>
      <p:ext uri="{BB962C8B-B14F-4D97-AF65-F5344CB8AC3E}">
        <p14:creationId xmlns:p14="http://schemas.microsoft.com/office/powerpoint/2010/main" val="19966386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976C-3557-4196-BFF8-BA79326438A1}"/>
              </a:ext>
            </a:extLst>
          </p:cNvPr>
          <p:cNvSpPr>
            <a:spLocks noGrp="1"/>
          </p:cNvSpPr>
          <p:nvPr>
            <p:ph type="title"/>
          </p:nvPr>
        </p:nvSpPr>
        <p:spPr/>
        <p:txBody>
          <a:bodyPr/>
          <a:lstStyle/>
          <a:p>
            <a:pPr algn="ctr"/>
            <a:r>
              <a:rPr lang="en-US" dirty="0"/>
              <a:t>conclusions</a:t>
            </a:r>
          </a:p>
        </p:txBody>
      </p:sp>
      <p:sp>
        <p:nvSpPr>
          <p:cNvPr id="3" name="Content Placeholder 2">
            <a:extLst>
              <a:ext uri="{FF2B5EF4-FFF2-40B4-BE49-F238E27FC236}">
                <a16:creationId xmlns:a16="http://schemas.microsoft.com/office/drawing/2014/main" id="{7CE9BCC3-84DD-4F56-98EC-CEF655AE2009}"/>
              </a:ext>
            </a:extLst>
          </p:cNvPr>
          <p:cNvSpPr>
            <a:spLocks noGrp="1"/>
          </p:cNvSpPr>
          <p:nvPr>
            <p:ph idx="1"/>
          </p:nvPr>
        </p:nvSpPr>
        <p:spPr/>
        <p:txBody>
          <a:bodyPr>
            <a:normAutofit/>
          </a:bodyPr>
          <a:lstStyle/>
          <a:p>
            <a:r>
              <a:rPr lang="en-US" sz="1800" b="0" i="0" dirty="0">
                <a:solidFill>
                  <a:srgbClr val="202124"/>
                </a:solidFill>
                <a:effectLst/>
                <a:latin typeface="Roboto" panose="02000000000000000000" pitchFamily="2" charset="0"/>
              </a:rPr>
              <a:t>upregulate effector marker</a:t>
            </a:r>
          </a:p>
          <a:p>
            <a:r>
              <a:rPr lang="en-US" sz="1800" b="0" i="0" dirty="0">
                <a:solidFill>
                  <a:srgbClr val="202124"/>
                </a:solidFill>
                <a:effectLst/>
                <a:latin typeface="Roboto" panose="02000000000000000000" pitchFamily="2" charset="0"/>
              </a:rPr>
              <a:t>cd4\cd8 ratio ? </a:t>
            </a:r>
            <a:r>
              <a:rPr lang="en-US" sz="1800" b="0" i="0" dirty="0" err="1">
                <a:solidFill>
                  <a:srgbClr val="202124"/>
                </a:solidFill>
                <a:effectLst/>
                <a:latin typeface="Roboto" panose="02000000000000000000" pitchFamily="2" charset="0"/>
              </a:rPr>
              <a:t>persister</a:t>
            </a:r>
            <a:r>
              <a:rPr lang="en-US" sz="1800" b="0" i="0" dirty="0">
                <a:solidFill>
                  <a:srgbClr val="202124"/>
                </a:solidFill>
                <a:effectLst/>
                <a:latin typeface="Roboto" panose="02000000000000000000" pitchFamily="2" charset="0"/>
              </a:rPr>
              <a:t> cd4 traits ?</a:t>
            </a:r>
          </a:p>
          <a:p>
            <a:endParaRPr lang="en-US" b="0" i="0" dirty="0">
              <a:solidFill>
                <a:srgbClr val="202124"/>
              </a:solidFill>
              <a:effectLst/>
              <a:latin typeface="Roboto" panose="02000000000000000000" pitchFamily="2" charset="0"/>
            </a:endParaRPr>
          </a:p>
        </p:txBody>
      </p:sp>
    </p:spTree>
    <p:extLst>
      <p:ext uri="{BB962C8B-B14F-4D97-AF65-F5344CB8AC3E}">
        <p14:creationId xmlns:p14="http://schemas.microsoft.com/office/powerpoint/2010/main" val="2292434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C9F6-B5A9-73D3-2787-4A00D48C9D37}"/>
              </a:ext>
            </a:extLst>
          </p:cNvPr>
          <p:cNvSpPr>
            <a:spLocks noGrp="1"/>
          </p:cNvSpPr>
          <p:nvPr>
            <p:ph type="title"/>
          </p:nvPr>
        </p:nvSpPr>
        <p:spPr/>
        <p:txBody>
          <a:bodyPr/>
          <a:lstStyle/>
          <a:p>
            <a:pPr algn="ctr"/>
            <a:r>
              <a:rPr lang="en-US" dirty="0"/>
              <a:t>Next steps</a:t>
            </a:r>
          </a:p>
        </p:txBody>
      </p:sp>
      <p:sp>
        <p:nvSpPr>
          <p:cNvPr id="3" name="Content Placeholder 2">
            <a:extLst>
              <a:ext uri="{FF2B5EF4-FFF2-40B4-BE49-F238E27FC236}">
                <a16:creationId xmlns:a16="http://schemas.microsoft.com/office/drawing/2014/main" id="{2581E7B6-215A-6BD2-5FC6-9C0A5D17DE43}"/>
              </a:ext>
            </a:extLst>
          </p:cNvPr>
          <p:cNvSpPr>
            <a:spLocks noGrp="1"/>
          </p:cNvSpPr>
          <p:nvPr>
            <p:ph idx="1"/>
          </p:nvPr>
        </p:nvSpPr>
        <p:spPr/>
        <p:txBody>
          <a:bodyPr/>
          <a:lstStyle/>
          <a:p>
            <a:r>
              <a:rPr lang="en-US" dirty="0"/>
              <a:t>Heatmaps of signatures</a:t>
            </a:r>
          </a:p>
          <a:p>
            <a:endParaRPr lang="en-US" dirty="0"/>
          </a:p>
          <a:p>
            <a:endParaRPr lang="en-US" dirty="0"/>
          </a:p>
        </p:txBody>
      </p:sp>
    </p:spTree>
    <p:extLst>
      <p:ext uri="{BB962C8B-B14F-4D97-AF65-F5344CB8AC3E}">
        <p14:creationId xmlns:p14="http://schemas.microsoft.com/office/powerpoint/2010/main" val="17999300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B7641-F17A-2942-9C2E-5F696C705B5F}"/>
              </a:ext>
            </a:extLst>
          </p:cNvPr>
          <p:cNvSpPr>
            <a:spLocks noGrp="1"/>
          </p:cNvSpPr>
          <p:nvPr>
            <p:ph type="ctrTitle"/>
          </p:nvPr>
        </p:nvSpPr>
        <p:spPr>
          <a:xfrm>
            <a:off x="7140822" y="3373879"/>
            <a:ext cx="3986961" cy="901700"/>
          </a:xfrm>
        </p:spPr>
        <p:txBody>
          <a:bodyPr/>
          <a:lstStyle/>
          <a:p>
            <a:r>
              <a:rPr lang="en-IL" sz="6600">
                <a:solidFill>
                  <a:schemeClr val="accent2">
                    <a:lumMod val="50000"/>
                  </a:schemeClr>
                </a:solidFill>
              </a:rPr>
              <a:t>The team</a:t>
            </a:r>
            <a:br>
              <a:rPr lang="en-US" sz="6600" dirty="0">
                <a:solidFill>
                  <a:schemeClr val="accent2">
                    <a:lumMod val="50000"/>
                  </a:schemeClr>
                </a:solidFill>
              </a:rPr>
            </a:br>
            <a:br>
              <a:rPr lang="en-US" sz="6600" dirty="0">
                <a:solidFill>
                  <a:schemeClr val="accent2">
                    <a:lumMod val="50000"/>
                  </a:schemeClr>
                </a:solidFill>
              </a:rPr>
            </a:br>
            <a:r>
              <a:rPr lang="en-US" sz="2800" dirty="0">
                <a:solidFill>
                  <a:schemeClr val="accent2">
                    <a:lumMod val="50000"/>
                  </a:schemeClr>
                </a:solidFill>
              </a:rPr>
              <a:t>Contact: </a:t>
            </a:r>
            <a:r>
              <a:rPr lang="en-US" sz="2800" dirty="0" err="1">
                <a:solidFill>
                  <a:schemeClr val="accent2">
                    <a:lumMod val="50000"/>
                  </a:schemeClr>
                </a:solidFill>
              </a:rPr>
              <a:t>asafmadi@tauex.tau.ac.il</a:t>
            </a:r>
            <a:endParaRPr lang="en-IL" sz="2800" dirty="0">
              <a:solidFill>
                <a:schemeClr val="accent2">
                  <a:lumMod val="50000"/>
                </a:schemeClr>
              </a:solidFill>
            </a:endParaRPr>
          </a:p>
        </p:txBody>
      </p:sp>
      <p:sp>
        <p:nvSpPr>
          <p:cNvPr id="3" name="Footer Placeholder 2">
            <a:extLst>
              <a:ext uri="{FF2B5EF4-FFF2-40B4-BE49-F238E27FC236}">
                <a16:creationId xmlns:a16="http://schemas.microsoft.com/office/drawing/2014/main" id="{0C4E914E-F495-A543-B10C-4BA866FEFFBD}"/>
              </a:ext>
            </a:extLst>
          </p:cNvPr>
          <p:cNvSpPr>
            <a:spLocks noGrp="1"/>
          </p:cNvSpPr>
          <p:nvPr>
            <p:ph type="ftr" sz="quarter" idx="4294967295"/>
          </p:nvPr>
        </p:nvSpPr>
        <p:spPr>
          <a:xfrm>
            <a:off x="0" y="6416675"/>
            <a:ext cx="5413375" cy="365125"/>
          </a:xfrm>
        </p:spPr>
        <p:txBody>
          <a:bodyPr/>
          <a:lstStyle/>
          <a:p>
            <a:r>
              <a:rPr lang="en-US"/>
              <a:t>Madi Lab | Tel-Aviv University</a:t>
            </a:r>
            <a:endParaRPr lang="en-US" dirty="0"/>
          </a:p>
        </p:txBody>
      </p:sp>
      <p:sp>
        <p:nvSpPr>
          <p:cNvPr id="4" name="Slide Number Placeholder 3">
            <a:extLst>
              <a:ext uri="{FF2B5EF4-FFF2-40B4-BE49-F238E27FC236}">
                <a16:creationId xmlns:a16="http://schemas.microsoft.com/office/drawing/2014/main" id="{DA547C6F-5901-A940-A49F-FB26DA8C9E23}"/>
              </a:ext>
            </a:extLst>
          </p:cNvPr>
          <p:cNvSpPr>
            <a:spLocks noGrp="1"/>
          </p:cNvSpPr>
          <p:nvPr>
            <p:ph type="sldNum" sz="quarter" idx="4294967295"/>
          </p:nvPr>
        </p:nvSpPr>
        <p:spPr>
          <a:xfrm>
            <a:off x="9448800" y="6424613"/>
            <a:ext cx="2743200" cy="365125"/>
          </a:xfrm>
        </p:spPr>
        <p:txBody>
          <a:bodyPr/>
          <a:lstStyle/>
          <a:p>
            <a:fld id="{1EDCE9F5-3155-4799-A70E-4B295228D5AE}" type="slidenum">
              <a:rPr lang="en-US" smtClean="0"/>
              <a:t>65</a:t>
            </a:fld>
            <a:endParaRPr lang="en-US"/>
          </a:p>
        </p:txBody>
      </p:sp>
      <p:pic>
        <p:nvPicPr>
          <p:cNvPr id="6" name="Picture 5" descr="A collage of a person&#10;&#10;Description automatically generated with low confidence">
            <a:extLst>
              <a:ext uri="{FF2B5EF4-FFF2-40B4-BE49-F238E27FC236}">
                <a16:creationId xmlns:a16="http://schemas.microsoft.com/office/drawing/2014/main" id="{939E267F-432F-031C-7AB2-976F3CE42A41}"/>
              </a:ext>
            </a:extLst>
          </p:cNvPr>
          <p:cNvPicPr>
            <a:picLocks noChangeAspect="1"/>
          </p:cNvPicPr>
          <p:nvPr/>
        </p:nvPicPr>
        <p:blipFill>
          <a:blip r:embed="rId3"/>
          <a:stretch>
            <a:fillRect/>
          </a:stretch>
        </p:blipFill>
        <p:spPr>
          <a:xfrm>
            <a:off x="1156795" y="1248471"/>
            <a:ext cx="5152516" cy="5152516"/>
          </a:xfrm>
          <a:prstGeom prst="rect">
            <a:avLst/>
          </a:prstGeom>
        </p:spPr>
      </p:pic>
      <p:pic>
        <p:nvPicPr>
          <p:cNvPr id="7" name="Picture 6" descr="A person smiling for the camera&#10;&#10;Description automatically generated with medium confidence">
            <a:extLst>
              <a:ext uri="{FF2B5EF4-FFF2-40B4-BE49-F238E27FC236}">
                <a16:creationId xmlns:a16="http://schemas.microsoft.com/office/drawing/2014/main" id="{7FD5E1A9-7DC9-8E9B-9FCA-3B49DB69CA44}"/>
              </a:ext>
            </a:extLst>
          </p:cNvPr>
          <p:cNvPicPr>
            <a:picLocks/>
          </p:cNvPicPr>
          <p:nvPr/>
        </p:nvPicPr>
        <p:blipFill>
          <a:blip r:embed="rId4">
            <a:extLst>
              <a:ext uri="{BEBA8EAE-BF5A-486C-A8C5-ECC9F3942E4B}">
                <a14:imgProps xmlns:a14="http://schemas.microsoft.com/office/drawing/2010/main">
                  <a14:imgLayer r:embed="rId5">
                    <a14:imgEffect>
                      <a14:saturation sat="0"/>
                    </a14:imgEffect>
                  </a14:imgLayer>
                </a14:imgProps>
              </a:ext>
            </a:extLst>
          </a:blip>
          <a:stretch>
            <a:fillRect/>
          </a:stretch>
        </p:blipFill>
        <p:spPr>
          <a:xfrm>
            <a:off x="4581514" y="1357311"/>
            <a:ext cx="1609344" cy="1619250"/>
          </a:xfrm>
          <a:prstGeom prst="rect">
            <a:avLst/>
          </a:prstGeom>
        </p:spPr>
      </p:pic>
      <p:pic>
        <p:nvPicPr>
          <p:cNvPr id="8" name="Picture 7" descr="A person smiling for the camera&#10;&#10;Description automatically generated with medium confidence">
            <a:extLst>
              <a:ext uri="{FF2B5EF4-FFF2-40B4-BE49-F238E27FC236}">
                <a16:creationId xmlns:a16="http://schemas.microsoft.com/office/drawing/2014/main" id="{8FF80010-2854-B7B5-0408-DE9454B169B3}"/>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Effect>
                      <a14:brightnessContrast bright="20000" contrast="20000"/>
                    </a14:imgEffect>
                  </a14:imgLayer>
                </a14:imgProps>
              </a:ext>
            </a:extLst>
          </a:blip>
          <a:srcRect l="862" t="6302" b="10709"/>
          <a:stretch/>
        </p:blipFill>
        <p:spPr>
          <a:xfrm>
            <a:off x="2916820" y="1368886"/>
            <a:ext cx="1636021" cy="1619250"/>
          </a:xfrm>
          <a:prstGeom prst="rect">
            <a:avLst/>
          </a:prstGeom>
        </p:spPr>
      </p:pic>
    </p:spTree>
    <p:extLst>
      <p:ext uri="{BB962C8B-B14F-4D97-AF65-F5344CB8AC3E}">
        <p14:creationId xmlns:p14="http://schemas.microsoft.com/office/powerpoint/2010/main" val="166028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F82BD-45C0-4854-8C34-156DED9DF2EA}"/>
              </a:ext>
            </a:extLst>
          </p:cNvPr>
          <p:cNvSpPr>
            <a:spLocks noGrp="1"/>
          </p:cNvSpPr>
          <p:nvPr>
            <p:ph type="title"/>
          </p:nvPr>
        </p:nvSpPr>
        <p:spPr/>
        <p:txBody>
          <a:bodyPr/>
          <a:lstStyle/>
          <a:p>
            <a:pPr algn="ctr"/>
            <a:r>
              <a:rPr lang="en-US" sz="5400" dirty="0"/>
              <a:t>extras</a:t>
            </a:r>
            <a:endParaRPr lang="en-US" dirty="0"/>
          </a:p>
        </p:txBody>
      </p:sp>
      <p:sp>
        <p:nvSpPr>
          <p:cNvPr id="3" name="Content Placeholder 2">
            <a:extLst>
              <a:ext uri="{FF2B5EF4-FFF2-40B4-BE49-F238E27FC236}">
                <a16:creationId xmlns:a16="http://schemas.microsoft.com/office/drawing/2014/main" id="{65988376-FC81-495E-8D76-2D9E3EE8F64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629661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783A7-F4D0-0072-3AD8-C18A7EED012E}"/>
              </a:ext>
            </a:extLst>
          </p:cNvPr>
          <p:cNvSpPr>
            <a:spLocks noGrp="1"/>
          </p:cNvSpPr>
          <p:nvPr>
            <p:ph type="title"/>
          </p:nvPr>
        </p:nvSpPr>
        <p:spPr/>
        <p:txBody>
          <a:bodyPr/>
          <a:lstStyle/>
          <a:p>
            <a:r>
              <a:rPr lang="en-US" dirty="0"/>
              <a:t>CD69</a:t>
            </a:r>
          </a:p>
        </p:txBody>
      </p:sp>
      <p:pic>
        <p:nvPicPr>
          <p:cNvPr id="17" name="Content Placeholder 16" descr="A line of blue and pink shapes&#10;&#10;Description automatically generated with medium confidence">
            <a:extLst>
              <a:ext uri="{FF2B5EF4-FFF2-40B4-BE49-F238E27FC236}">
                <a16:creationId xmlns:a16="http://schemas.microsoft.com/office/drawing/2014/main" id="{41285F28-B804-D952-459B-F64E47E0F7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03815" y="1690688"/>
            <a:ext cx="8810458" cy="4894700"/>
          </a:xfrm>
        </p:spPr>
      </p:pic>
    </p:spTree>
    <p:extLst>
      <p:ext uri="{BB962C8B-B14F-4D97-AF65-F5344CB8AC3E}">
        <p14:creationId xmlns:p14="http://schemas.microsoft.com/office/powerpoint/2010/main" val="3416645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63805-EADF-4E5D-B520-62DAE2E9E072}"/>
              </a:ext>
            </a:extLst>
          </p:cNvPr>
          <p:cNvSpPr>
            <a:spLocks noGrp="1"/>
          </p:cNvSpPr>
          <p:nvPr>
            <p:ph type="title"/>
          </p:nvPr>
        </p:nvSpPr>
        <p:spPr/>
        <p:txBody>
          <a:bodyPr/>
          <a:lstStyle/>
          <a:p>
            <a:pPr algn="ctr"/>
            <a:r>
              <a:rPr lang="en-US" dirty="0"/>
              <a:t>observations</a:t>
            </a:r>
          </a:p>
        </p:txBody>
      </p:sp>
      <p:sp>
        <p:nvSpPr>
          <p:cNvPr id="3" name="Content Placeholder 2">
            <a:extLst>
              <a:ext uri="{FF2B5EF4-FFF2-40B4-BE49-F238E27FC236}">
                <a16:creationId xmlns:a16="http://schemas.microsoft.com/office/drawing/2014/main" id="{6D4C4330-6BBC-4960-82B1-44CF2813B937}"/>
              </a:ext>
            </a:extLst>
          </p:cNvPr>
          <p:cNvSpPr>
            <a:spLocks noGrp="1"/>
          </p:cNvSpPr>
          <p:nvPr>
            <p:ph idx="1"/>
          </p:nvPr>
        </p:nvSpPr>
        <p:spPr/>
        <p:txBody>
          <a:bodyPr>
            <a:normAutofit/>
          </a:bodyPr>
          <a:lstStyle/>
          <a:p>
            <a:r>
              <a:rPr lang="en-GB" sz="2000" b="1" i="0" dirty="0">
                <a:solidFill>
                  <a:srgbClr val="202124"/>
                </a:solidFill>
                <a:effectLst/>
                <a:latin typeface="Roboto" panose="02000000000000000000" pitchFamily="2" charset="0"/>
              </a:rPr>
              <a:t>general : </a:t>
            </a:r>
            <a:r>
              <a:rPr lang="en-GB" sz="2000" b="0" i="0" dirty="0">
                <a:solidFill>
                  <a:srgbClr val="202124"/>
                </a:solidFill>
                <a:effectLst/>
                <a:latin typeface="Roboto" panose="02000000000000000000" pitchFamily="2" charset="0"/>
              </a:rPr>
              <a:t>- lower expression of ENTPD1 in responders (both in cd8 &amp;cd4)</a:t>
            </a:r>
            <a:br>
              <a:rPr lang="en-GB" sz="2000" dirty="0"/>
            </a:br>
            <a:r>
              <a:rPr lang="en-GB" sz="2000" b="0" i="0" dirty="0">
                <a:solidFill>
                  <a:srgbClr val="202124"/>
                </a:solidFill>
                <a:effectLst/>
                <a:latin typeface="Roboto" panose="02000000000000000000" pitchFamily="2" charset="0"/>
              </a:rPr>
              <a:t>(TIM3 and ENTPD1 mark the exhausted-like state of CD8+ T cells)</a:t>
            </a:r>
            <a:br>
              <a:rPr lang="en-GB" sz="2000" dirty="0"/>
            </a:br>
            <a:r>
              <a:rPr lang="en-GB" sz="2000" b="0" i="0" dirty="0">
                <a:solidFill>
                  <a:srgbClr val="1155CC"/>
                </a:solidFill>
                <a:effectLst/>
                <a:latin typeface="Roboto" panose="02000000000000000000" pitchFamily="2" charset="0"/>
                <a:hlinkClick r:id="rId2"/>
              </a:rPr>
              <a:t>https://www.ncbi.nlm.nih.gov/pmc/articles/PMC6641984/</a:t>
            </a:r>
            <a:br>
              <a:rPr lang="en-GB" sz="2000" dirty="0"/>
            </a:br>
            <a:r>
              <a:rPr lang="en-GB" sz="2000" b="0" i="0" dirty="0">
                <a:solidFill>
                  <a:srgbClr val="202124"/>
                </a:solidFill>
                <a:effectLst/>
                <a:latin typeface="Roboto" panose="02000000000000000000" pitchFamily="2" charset="0"/>
              </a:rPr>
              <a:t>- N4 acts like responders in cluster 0, 1(a bit in 2 </a:t>
            </a:r>
            <a:r>
              <a:rPr lang="en-GB" sz="2000" b="0" i="0" dirty="0" err="1">
                <a:solidFill>
                  <a:srgbClr val="202124"/>
                </a:solidFill>
                <a:effectLst/>
                <a:latin typeface="Roboto" panose="02000000000000000000" pitchFamily="2" charset="0"/>
              </a:rPr>
              <a:t>aswell</a:t>
            </a:r>
            <a:r>
              <a:rPr lang="en-GB" sz="2000" b="0" i="0" dirty="0">
                <a:solidFill>
                  <a:srgbClr val="202124"/>
                </a:solidFill>
                <a:effectLst/>
                <a:latin typeface="Roboto" panose="02000000000000000000" pitchFamily="2" charset="0"/>
              </a:rPr>
              <a:t>) of </a:t>
            </a:r>
            <a:r>
              <a:rPr lang="en-GB" sz="2000" b="0" i="0" dirty="0" err="1">
                <a:solidFill>
                  <a:srgbClr val="202124"/>
                </a:solidFill>
                <a:effectLst/>
                <a:latin typeface="Roboto" panose="02000000000000000000" pitchFamily="2" charset="0"/>
              </a:rPr>
              <a:t>all_cells</a:t>
            </a:r>
            <a:r>
              <a:rPr lang="en-GB" sz="2000" b="0" i="0" dirty="0">
                <a:solidFill>
                  <a:srgbClr val="202124"/>
                </a:solidFill>
                <a:effectLst/>
                <a:latin typeface="Roboto" panose="02000000000000000000" pitchFamily="2" charset="0"/>
              </a:rPr>
              <a:t>(maybe interesting that he is not a responder ? )</a:t>
            </a:r>
            <a:br>
              <a:rPr lang="en-GB" sz="2000" dirty="0"/>
            </a:br>
            <a:r>
              <a:rPr lang="en-GB" sz="2000" b="0" i="0" dirty="0">
                <a:solidFill>
                  <a:srgbClr val="202124"/>
                </a:solidFill>
                <a:effectLst/>
                <a:latin typeface="Roboto" panose="02000000000000000000" pitchFamily="2" charset="0"/>
              </a:rPr>
              <a:t>- il2 signature significant between responders &amp; non in cluster 2 sub analysis, but not in cluster 1</a:t>
            </a:r>
            <a:br>
              <a:rPr lang="en-GB" sz="2000" dirty="0"/>
            </a:br>
            <a:r>
              <a:rPr lang="en-GB" sz="2000" b="0" i="0" dirty="0">
                <a:solidFill>
                  <a:srgbClr val="202124"/>
                </a:solidFill>
                <a:effectLst/>
                <a:latin typeface="Roboto" panose="02000000000000000000" pitchFamily="2" charset="0"/>
              </a:rPr>
              <a:t>- il2r not significant between responders &amp; non in </a:t>
            </a:r>
            <a:r>
              <a:rPr lang="en-GB" sz="2000" b="0" i="0" dirty="0" err="1">
                <a:solidFill>
                  <a:srgbClr val="202124"/>
                </a:solidFill>
                <a:effectLst/>
                <a:latin typeface="Roboto" panose="02000000000000000000" pitchFamily="2" charset="0"/>
              </a:rPr>
              <a:t>coth</a:t>
            </a:r>
            <a:r>
              <a:rPr lang="en-GB" sz="2000" b="0" i="0" dirty="0">
                <a:solidFill>
                  <a:srgbClr val="202124"/>
                </a:solidFill>
                <a:effectLst/>
                <a:latin typeface="Roboto" panose="02000000000000000000" pitchFamily="2" charset="0"/>
              </a:rPr>
              <a:t> clusters 1&amp;2</a:t>
            </a:r>
            <a:br>
              <a:rPr lang="en-GB" sz="2000" dirty="0"/>
            </a:br>
            <a:r>
              <a:rPr lang="en-GB" sz="2000" b="0" i="0" dirty="0">
                <a:solidFill>
                  <a:srgbClr val="202124"/>
                </a:solidFill>
                <a:effectLst/>
                <a:latin typeface="Roboto" panose="02000000000000000000" pitchFamily="2" charset="0"/>
              </a:rPr>
              <a:t>- </a:t>
            </a:r>
            <a:br>
              <a:rPr lang="en-GB" dirty="0"/>
            </a:br>
            <a:endParaRPr lang="en-US" dirty="0"/>
          </a:p>
        </p:txBody>
      </p:sp>
    </p:spTree>
    <p:extLst>
      <p:ext uri="{BB962C8B-B14F-4D97-AF65-F5344CB8AC3E}">
        <p14:creationId xmlns:p14="http://schemas.microsoft.com/office/powerpoint/2010/main" val="1515974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graph of different colored lines&#10;&#10;Description automatically generated">
            <a:extLst>
              <a:ext uri="{FF2B5EF4-FFF2-40B4-BE49-F238E27FC236}">
                <a16:creationId xmlns:a16="http://schemas.microsoft.com/office/drawing/2014/main" id="{F12872CE-FF95-D421-C320-C22926D3FDC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74016" y="386255"/>
            <a:ext cx="8593832" cy="6138452"/>
          </a:xfrm>
        </p:spPr>
      </p:pic>
      <p:sp>
        <p:nvSpPr>
          <p:cNvPr id="3" name="TextBox 2">
            <a:extLst>
              <a:ext uri="{FF2B5EF4-FFF2-40B4-BE49-F238E27FC236}">
                <a16:creationId xmlns:a16="http://schemas.microsoft.com/office/drawing/2014/main" id="{417FCD7D-287E-452F-BF67-0A23F56D0DA2}"/>
              </a:ext>
            </a:extLst>
          </p:cNvPr>
          <p:cNvSpPr txBox="1"/>
          <p:nvPr/>
        </p:nvSpPr>
        <p:spPr>
          <a:xfrm>
            <a:off x="124153" y="843483"/>
            <a:ext cx="2918592" cy="1323439"/>
          </a:xfrm>
          <a:prstGeom prst="rect">
            <a:avLst/>
          </a:prstGeom>
          <a:noFill/>
        </p:spPr>
        <p:txBody>
          <a:bodyPr wrap="square">
            <a:spAutoFit/>
          </a:bodyPr>
          <a:lstStyle/>
          <a:p>
            <a:r>
              <a:rPr lang="en-US" sz="4000" b="0" i="0" dirty="0">
                <a:solidFill>
                  <a:srgbClr val="333333"/>
                </a:solidFill>
                <a:effectLst/>
                <a:highlight>
                  <a:srgbClr val="FFFFFF"/>
                </a:highlight>
                <a:latin typeface="Helvetica Neue"/>
              </a:rPr>
              <a:t>contribution</a:t>
            </a:r>
            <a:br>
              <a:rPr lang="he-IL" sz="4000" b="0" i="0" dirty="0">
                <a:solidFill>
                  <a:srgbClr val="333333"/>
                </a:solidFill>
                <a:effectLst/>
                <a:highlight>
                  <a:srgbClr val="FFFFFF"/>
                </a:highlight>
                <a:latin typeface="Helvetica Neue"/>
              </a:rPr>
            </a:br>
            <a:r>
              <a:rPr lang="en-US" sz="4000" b="0" i="0" dirty="0">
                <a:solidFill>
                  <a:srgbClr val="333333"/>
                </a:solidFill>
                <a:effectLst/>
                <a:highlight>
                  <a:srgbClr val="FFFFFF"/>
                </a:highlight>
                <a:latin typeface="Helvetica Neue"/>
              </a:rPr>
              <a:t>per patient</a:t>
            </a:r>
            <a:endParaRPr lang="en-US" sz="4000" dirty="0"/>
          </a:p>
        </p:txBody>
      </p:sp>
    </p:spTree>
    <p:extLst>
      <p:ext uri="{BB962C8B-B14F-4D97-AF65-F5344CB8AC3E}">
        <p14:creationId xmlns:p14="http://schemas.microsoft.com/office/powerpoint/2010/main" val="952000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BF925-663E-DAFB-E47D-7096BD15476C}"/>
              </a:ext>
            </a:extLst>
          </p:cNvPr>
          <p:cNvSpPr>
            <a:spLocks noGrp="1"/>
          </p:cNvSpPr>
          <p:nvPr>
            <p:ph type="title"/>
          </p:nvPr>
        </p:nvSpPr>
        <p:spPr>
          <a:xfrm>
            <a:off x="0" y="893379"/>
            <a:ext cx="4151586" cy="3090042"/>
          </a:xfrm>
        </p:spPr>
        <p:txBody>
          <a:bodyPr>
            <a:normAutofit/>
          </a:bodyPr>
          <a:lstStyle/>
          <a:p>
            <a:r>
              <a:rPr lang="en-US" sz="3200" dirty="0"/>
              <a:t>activation/exhaustion markers</a:t>
            </a:r>
            <a:br>
              <a:rPr lang="en-US" sz="3200" dirty="0"/>
            </a:br>
            <a:r>
              <a:rPr lang="en-US" sz="3200" dirty="0" err="1"/>
              <a:t>Tigit</a:t>
            </a:r>
            <a:r>
              <a:rPr lang="en-US" sz="3200" dirty="0"/>
              <a:t>, Lag3, Havcr2, Tox </a:t>
            </a:r>
            <a:br>
              <a:rPr lang="en-US" sz="3200" dirty="0"/>
            </a:br>
            <a:r>
              <a:rPr lang="en-US" sz="3200" dirty="0"/>
              <a:t>(</a:t>
            </a:r>
            <a:r>
              <a:rPr lang="en-US" sz="3200" dirty="0" err="1"/>
              <a:t>vln</a:t>
            </a:r>
            <a:r>
              <a:rPr lang="en-US" sz="3200" dirty="0"/>
              <a:t>)</a:t>
            </a:r>
          </a:p>
        </p:txBody>
      </p:sp>
      <p:pic>
        <p:nvPicPr>
          <p:cNvPr id="6" name="Content Placeholder 5">
            <a:extLst>
              <a:ext uri="{FF2B5EF4-FFF2-40B4-BE49-F238E27FC236}">
                <a16:creationId xmlns:a16="http://schemas.microsoft.com/office/drawing/2014/main" id="{15600B53-0916-495A-BE61-51DA01C6CB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08287" y="509670"/>
            <a:ext cx="7264257" cy="6053548"/>
          </a:xfrm>
        </p:spPr>
      </p:pic>
    </p:spTree>
    <p:extLst>
      <p:ext uri="{BB962C8B-B14F-4D97-AF65-F5344CB8AC3E}">
        <p14:creationId xmlns:p14="http://schemas.microsoft.com/office/powerpoint/2010/main" val="3003231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814A6652-469F-9117-FB40-80CB6BFFE2D6}"/>
              </a:ext>
            </a:extLst>
          </p:cNvPr>
          <p:cNvSpPr txBox="1">
            <a:spLocks/>
          </p:cNvSpPr>
          <p:nvPr/>
        </p:nvSpPr>
        <p:spPr>
          <a:xfrm>
            <a:off x="0" y="893379"/>
            <a:ext cx="4151586" cy="30900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exhaustion markers</a:t>
            </a:r>
            <a:br>
              <a:rPr lang="en-US" sz="3200" dirty="0"/>
            </a:br>
            <a:r>
              <a:rPr lang="en-US" sz="3200" dirty="0" err="1"/>
              <a:t>Tigit</a:t>
            </a:r>
            <a:r>
              <a:rPr lang="en-US" sz="3200" dirty="0"/>
              <a:t>, Lag3, Havcr2, Tox </a:t>
            </a:r>
          </a:p>
          <a:p>
            <a:r>
              <a:rPr lang="en-US" sz="3200" dirty="0"/>
              <a:t>(</a:t>
            </a:r>
            <a:r>
              <a:rPr lang="en-US" sz="3200" dirty="0" err="1"/>
              <a:t>groupby_treatment</a:t>
            </a:r>
            <a:r>
              <a:rPr lang="en-US" sz="3200" dirty="0"/>
              <a:t>)</a:t>
            </a:r>
          </a:p>
        </p:txBody>
      </p:sp>
      <p:pic>
        <p:nvPicPr>
          <p:cNvPr id="5" name="Content Placeholder 4">
            <a:extLst>
              <a:ext uri="{FF2B5EF4-FFF2-40B4-BE49-F238E27FC236}">
                <a16:creationId xmlns:a16="http://schemas.microsoft.com/office/drawing/2014/main" id="{9DFD0CD9-AA23-4647-BFD3-FD362C5F47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77806" y="479464"/>
            <a:ext cx="3601912" cy="6003189"/>
          </a:xfrm>
        </p:spPr>
      </p:pic>
    </p:spTree>
    <p:extLst>
      <p:ext uri="{BB962C8B-B14F-4D97-AF65-F5344CB8AC3E}">
        <p14:creationId xmlns:p14="http://schemas.microsoft.com/office/powerpoint/2010/main" val="10593961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12143</TotalTime>
  <Words>1762</Words>
  <Application>Microsoft Office PowerPoint</Application>
  <PresentationFormat>Widescreen</PresentationFormat>
  <Paragraphs>206</Paragraphs>
  <Slides>68</Slides>
  <Notes>29</Notes>
  <HiddenSlides>15</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-apple-system</vt:lpstr>
      <vt:lpstr>Aptos</vt:lpstr>
      <vt:lpstr>Aptos Display</vt:lpstr>
      <vt:lpstr>Arial</vt:lpstr>
      <vt:lpstr>Calibri</vt:lpstr>
      <vt:lpstr>Cambria</vt:lpstr>
      <vt:lpstr>Helvetica Neue</vt:lpstr>
      <vt:lpstr>Roboto</vt:lpstr>
      <vt:lpstr>Slack-Lato</vt:lpstr>
      <vt:lpstr>Office Theme</vt:lpstr>
      <vt:lpstr>Adoptive cell therapy(ACT)  using tumor infiltrating Tcells(TILs)  Madi Lab Department of Pathology, School of Medicine  Tel Aviv University</vt:lpstr>
      <vt:lpstr>PowerPoint Presentation</vt:lpstr>
      <vt:lpstr>Our data   </vt:lpstr>
      <vt:lpstr>tSNE</vt:lpstr>
      <vt:lpstr>tSNE by response</vt:lpstr>
      <vt:lpstr>All cells unnormalized + normalized contribution of each sample to each cluster</vt:lpstr>
      <vt:lpstr>PowerPoint Presentation</vt:lpstr>
      <vt:lpstr>activation/exhaustion markers Tigit, Lag3, Havcr2, Tox  (vln)</vt:lpstr>
      <vt:lpstr>PowerPoint Presentation</vt:lpstr>
      <vt:lpstr>PowerPoint Presentation</vt:lpstr>
      <vt:lpstr>PowerPoint Presentation</vt:lpstr>
      <vt:lpstr>PowerPoint Presentation</vt:lpstr>
      <vt:lpstr>PowerPoint Presentation</vt:lpstr>
      <vt:lpstr>Summary – all cells</vt:lpstr>
      <vt:lpstr>Cluster 0 (CD4/non responders)  zoom in analysis</vt:lpstr>
      <vt:lpstr>tSNE</vt:lpstr>
      <vt:lpstr>tSNE by response</vt:lpstr>
      <vt:lpstr>Cluster 0  zoom in analysis  contribution per response </vt:lpstr>
      <vt:lpstr>PowerPoint Presentation</vt:lpstr>
      <vt:lpstr>activation/exhaustion markers Tigit, Lag3, Havcr2, Tox  (vln)</vt:lpstr>
      <vt:lpstr>PowerPoint Presentation</vt:lpstr>
      <vt:lpstr>PowerPoint Presentation</vt:lpstr>
      <vt:lpstr>PowerPoint Presentation</vt:lpstr>
      <vt:lpstr>PowerPoint Presentation</vt:lpstr>
      <vt:lpstr>PowerPoint Presentation</vt:lpstr>
      <vt:lpstr>Cluster 1 (cytotoxic CD8)  zoom in analysis</vt:lpstr>
      <vt:lpstr>tSNE</vt:lpstr>
      <vt:lpstr>tSNE by response</vt:lpstr>
      <vt:lpstr>Cluster 1  zoom in analysis  contribution per response </vt:lpstr>
      <vt:lpstr>PowerPoint Presentation</vt:lpstr>
      <vt:lpstr>activation/exhaustion markers Tigit, Lag3, Havcr2, Tox  (vln)</vt:lpstr>
      <vt:lpstr>PowerPoint Presentation</vt:lpstr>
      <vt:lpstr>PowerPoint Presentation</vt:lpstr>
      <vt:lpstr>PowerPoint Presentation</vt:lpstr>
      <vt:lpstr>PowerPoint Presentation</vt:lpstr>
      <vt:lpstr>PowerPoint Presentation</vt:lpstr>
      <vt:lpstr>Summary cluster 1</vt:lpstr>
      <vt:lpstr>Cluster 2 (cytotoxic CD8)  zoom in analysis</vt:lpstr>
      <vt:lpstr>tSNE</vt:lpstr>
      <vt:lpstr>tSNE by response</vt:lpstr>
      <vt:lpstr>Cluster 2  zoom in analysis  contribution per response </vt:lpstr>
      <vt:lpstr>PowerPoint Presentation</vt:lpstr>
      <vt:lpstr>activation/exhaustion markers Tigit, Lag3, Havcr2, Tox  (vln)</vt:lpstr>
      <vt:lpstr>PowerPoint Presentation</vt:lpstr>
      <vt:lpstr>PowerPoint Presentation</vt:lpstr>
      <vt:lpstr>PowerPoint Presentation</vt:lpstr>
      <vt:lpstr>PowerPoint Presentation</vt:lpstr>
      <vt:lpstr>PowerPoint Presentation</vt:lpstr>
      <vt:lpstr>Summary cluster 2</vt:lpstr>
      <vt:lpstr>Observations - detailed </vt:lpstr>
      <vt:lpstr>cytokine analysis</vt:lpstr>
      <vt:lpstr>cytokine analysis</vt:lpstr>
      <vt:lpstr>Signatures – cluster 1</vt:lpstr>
      <vt:lpstr>PowerPoint Presentation</vt:lpstr>
      <vt:lpstr>Signature summary</vt:lpstr>
      <vt:lpstr>Signatures – cluster 0 - telomere length associated</vt:lpstr>
      <vt:lpstr>Signatures – cluster 1 - telomere length associated</vt:lpstr>
      <vt:lpstr>Signatures – cluster 2 - telomere length associated</vt:lpstr>
      <vt:lpstr>Telomere signature summary</vt:lpstr>
      <vt:lpstr>פאנל פאקס ופאנל אלייזה(מה אנחנו הולכים לבדוק עכשיו)</vt:lpstr>
      <vt:lpstr>jak inhibitors</vt:lpstr>
      <vt:lpstr>Observations - summary</vt:lpstr>
      <vt:lpstr>conclusions</vt:lpstr>
      <vt:lpstr>Next steps</vt:lpstr>
      <vt:lpstr>The team  Contact: asafmadi@tauex.tau.ac.il</vt:lpstr>
      <vt:lpstr>extras</vt:lpstr>
      <vt:lpstr>CD69</vt:lpstr>
      <vt:lpstr>observations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Adoptive Cell transfer(ACT)  in tumor infiltrating Tcells(TILs)</dc:title>
  <dc:creator>Michael Monsonego</dc:creator>
  <cp:lastModifiedBy>Michael Monsonego</cp:lastModifiedBy>
  <cp:revision>158</cp:revision>
  <dcterms:created xsi:type="dcterms:W3CDTF">2024-06-12T10:48:01Z</dcterms:created>
  <dcterms:modified xsi:type="dcterms:W3CDTF">2024-08-04T11:59:51Z</dcterms:modified>
</cp:coreProperties>
</file>